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drawings/drawing1.xml" ContentType="application/vnd.openxmlformats-officedocument.drawingml.chartshapes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drawings/drawing2.xml" ContentType="application/vnd.openxmlformats-officedocument.drawingml.chartshapes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notesSlides/notesSlide1.xml" ContentType="application/vnd.openxmlformats-officedocument.presentationml.notesSlid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56" r:id="rId2"/>
    <p:sldId id="262" r:id="rId3"/>
    <p:sldId id="278" r:id="rId4"/>
    <p:sldId id="277" r:id="rId5"/>
    <p:sldId id="279" r:id="rId6"/>
    <p:sldId id="280" r:id="rId7"/>
    <p:sldId id="281" r:id="rId8"/>
    <p:sldId id="257" r:id="rId9"/>
    <p:sldId id="258" r:id="rId10"/>
    <p:sldId id="259" r:id="rId11"/>
    <p:sldId id="260" r:id="rId12"/>
    <p:sldId id="261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1" r:id="rId21"/>
    <p:sldId id="272" r:id="rId22"/>
    <p:sldId id="276" r:id="rId23"/>
    <p:sldId id="273" r:id="rId24"/>
    <p:sldId id="274" r:id="rId25"/>
    <p:sldId id="275" r:id="rId26"/>
    <p:sldId id="282" r:id="rId27"/>
    <p:sldId id="283" r:id="rId28"/>
    <p:sldId id="284" r:id="rId29"/>
  </p:sldIdLst>
  <p:sldSz cx="9144000" cy="6858000" type="screen4x3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5297" autoAdjust="0"/>
  </p:normalViewPr>
  <p:slideViewPr>
    <p:cSldViewPr>
      <p:cViewPr varScale="1">
        <p:scale>
          <a:sx n="109" d="100"/>
          <a:sy n="109" d="100"/>
        </p:scale>
        <p:origin x="1674" y="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os&#233;%20Silva\Desktop\TP2_git\TI-TP2\research\compiled_data\Livro1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os&#233;%20Silva\Desktop\Livro1.xlsx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os&#233;%20Silva\Desktop\Livro1.xlsx" TargetMode="External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os&#233;%20Silva\Desktop\Livro1.xlsx" TargetMode="External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os&#233;%20Silva\Desktop\Livro1.xlsx" TargetMode="External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os&#233;%20Silva\Desktop\Livro1.xlsx" TargetMode="External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os&#233;%20Silva\Desktop\Livro1.xlsx" TargetMode="External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os&#233;%20Silva\Desktop\Livro1.xlsx" TargetMode="External"/><Relationship Id="rId2" Type="http://schemas.microsoft.com/office/2011/relationships/chartColorStyle" Target="colors16.xml"/><Relationship Id="rId1" Type="http://schemas.microsoft.com/office/2011/relationships/chartStyle" Target="style16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os&#233;%20Silva\Desktop\Livro1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os&#233;%20Silva\Desktop\Livro1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os&#233;%20Silva\Desktop\Livro1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os&#233;%20Silva\Desktop\Livro1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os&#233;%20Silva\Desktop\Livro1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os&#233;%20Silva\Desktop\Livro1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os&#233;%20Silva\Desktop\Livro1.xlsx" TargetMode="External"/><Relationship Id="rId2" Type="http://schemas.microsoft.com/office/2011/relationships/chartColorStyle" Target="colors8.xml"/><Relationship Id="rId1" Type="http://schemas.microsoft.com/office/2011/relationships/chartStyle" Target="style8.xml"/><Relationship Id="rId4" Type="http://schemas.openxmlformats.org/officeDocument/2006/relationships/chartUserShapes" Target="../drawings/drawing1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os&#233;%20Silva\Desktop\Livro1.xlsx" TargetMode="External"/><Relationship Id="rId2" Type="http://schemas.microsoft.com/office/2011/relationships/chartColorStyle" Target="colors9.xml"/><Relationship Id="rId1" Type="http://schemas.microsoft.com/office/2011/relationships/chartStyle" Target="style9.xml"/><Relationship Id="rId4" Type="http://schemas.openxmlformats.org/officeDocument/2006/relationships/chartUserShapes" Target="../drawings/drawing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P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pt-PT"/>
              <a:t>Entropia</a:t>
            </a:r>
          </a:p>
          <a:p>
            <a:pPr>
              <a:defRPr/>
            </a:pPr>
            <a:r>
              <a:rPr lang="pt-PT"/>
              <a:t>(Bits)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PT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egg.bmp</c:v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P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Lit>
              <c:ptCount val="5"/>
              <c:pt idx="0">
                <c:v>Sem Filtro</c:v>
              </c:pt>
              <c:pt idx="1">
                <c:v>Filtro Up</c:v>
              </c:pt>
              <c:pt idx="2">
                <c:v>Filtro Paeth Simplificado</c:v>
              </c:pt>
              <c:pt idx="3">
                <c:v>Transformada Move-To-Front</c:v>
              </c:pt>
              <c:pt idx="4">
                <c:v>Filtro Sub</c:v>
              </c:pt>
            </c:strLit>
          </c:cat>
          <c:val>
            <c:numRef>
              <c:f>Folha1!$K$3:$O$3</c:f>
              <c:numCache>
                <c:formatCode>General</c:formatCode>
                <c:ptCount val="5"/>
                <c:pt idx="0">
                  <c:v>5.724199999999998</c:v>
                </c:pt>
                <c:pt idx="1">
                  <c:v>2.7505999999999999</c:v>
                </c:pt>
                <c:pt idx="2">
                  <c:v>2.2614000000000001</c:v>
                </c:pt>
                <c:pt idx="3">
                  <c:v>3.4177999999999997</c:v>
                </c:pt>
                <c:pt idx="4">
                  <c:v>2.6993999999999998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AD-4245-8B78-EEF97942579B}"/>
            </c:ext>
          </c:extLst>
        </c:ser>
        <c:ser>
          <c:idx val="1"/>
          <c:order val="1"/>
          <c:tx>
            <c:v>landscape.bmp</c:v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P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Lit>
              <c:ptCount val="5"/>
              <c:pt idx="0">
                <c:v>Sem Filtro</c:v>
              </c:pt>
              <c:pt idx="1">
                <c:v>Filtro Up</c:v>
              </c:pt>
              <c:pt idx="2">
                <c:v>Filtro Paeth Simplificado</c:v>
              </c:pt>
              <c:pt idx="3">
                <c:v>Transformada Move-To-Front</c:v>
              </c:pt>
              <c:pt idx="4">
                <c:v>Filtro Sub</c:v>
              </c:pt>
            </c:strLit>
          </c:cat>
          <c:val>
            <c:numRef>
              <c:f>Folha1!$K$4:$O$4</c:f>
              <c:numCache>
                <c:formatCode>General</c:formatCode>
                <c:ptCount val="5"/>
                <c:pt idx="0">
                  <c:v>7.4204999999999997</c:v>
                </c:pt>
                <c:pt idx="1">
                  <c:v>2.7652000000000001</c:v>
                </c:pt>
                <c:pt idx="2">
                  <c:v>2.3807</c:v>
                </c:pt>
                <c:pt idx="3">
                  <c:v>3.4653999999999998</c:v>
                </c:pt>
                <c:pt idx="4">
                  <c:v>2.8241999999999998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AD-4245-8B78-EEF97942579B}"/>
            </c:ext>
          </c:extLst>
        </c:ser>
        <c:ser>
          <c:idx val="2"/>
          <c:order val="2"/>
          <c:tx>
            <c:v>pattern.bmp</c:v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P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Lit>
              <c:ptCount val="5"/>
              <c:pt idx="0">
                <c:v>Sem Filtro</c:v>
              </c:pt>
              <c:pt idx="1">
                <c:v>Filtro Up</c:v>
              </c:pt>
              <c:pt idx="2">
                <c:v>Filtro Paeth Simplificado</c:v>
              </c:pt>
              <c:pt idx="3">
                <c:v>Transformada Move-To-Front</c:v>
              </c:pt>
              <c:pt idx="4">
                <c:v>Filtro Sub</c:v>
              </c:pt>
            </c:strLit>
          </c:cat>
          <c:val>
            <c:numRef>
              <c:f>Folha1!$K$5:$O$5</c:f>
              <c:numCache>
                <c:formatCode>General</c:formatCode>
                <c:ptCount val="5"/>
                <c:pt idx="0">
                  <c:v>1.8291999999999995</c:v>
                </c:pt>
                <c:pt idx="1">
                  <c:v>0.61910000000000021</c:v>
                </c:pt>
                <c:pt idx="2">
                  <c:v>0.5645</c:v>
                </c:pt>
                <c:pt idx="3">
                  <c:v>0.61770000000000025</c:v>
                </c:pt>
                <c:pt idx="4">
                  <c:v>0.59570000000000001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AD-4245-8B78-EEF97942579B}"/>
            </c:ext>
          </c:extLst>
        </c:ser>
        <c:ser>
          <c:idx val="3"/>
          <c:order val="3"/>
          <c:tx>
            <c:v>zebra.bmp</c:v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P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Lit>
              <c:ptCount val="5"/>
              <c:pt idx="0">
                <c:v>Sem Filtro</c:v>
              </c:pt>
              <c:pt idx="1">
                <c:v>Filtro Up</c:v>
              </c:pt>
              <c:pt idx="2">
                <c:v>Filtro Paeth Simplificado</c:v>
              </c:pt>
              <c:pt idx="3">
                <c:v>Transformada Move-To-Front</c:v>
              </c:pt>
              <c:pt idx="4">
                <c:v>Filtro Sub</c:v>
              </c:pt>
            </c:strLit>
          </c:cat>
          <c:val>
            <c:numRef>
              <c:f>Folha1!$K$6:$O$6</c:f>
              <c:numCache>
                <c:formatCode>General</c:formatCode>
                <c:ptCount val="5"/>
                <c:pt idx="0">
                  <c:v>5.8311999999999999</c:v>
                </c:pt>
                <c:pt idx="1">
                  <c:v>3.1808000000000001</c:v>
                </c:pt>
                <c:pt idx="2">
                  <c:v>2.5747999999999998</c:v>
                </c:pt>
                <c:pt idx="3">
                  <c:v>4.3308999999999997</c:v>
                </c:pt>
                <c:pt idx="4">
                  <c:v>3.2219000000000002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19AD-4245-8B78-EEF97942579B}"/>
            </c:ext>
          </c:extLst>
        </c:ser>
        <c:ser>
          <c:idx val="4"/>
          <c:order val="4"/>
          <c:tx>
            <c:v>Média</c:v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P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Folha1!$K$7:$O$7</c:f>
              <c:numCache>
                <c:formatCode>General</c:formatCode>
                <c:ptCount val="5"/>
                <c:pt idx="0">
                  <c:v>5.2013000000000016</c:v>
                </c:pt>
                <c:pt idx="1">
                  <c:v>2.3289</c:v>
                </c:pt>
                <c:pt idx="2">
                  <c:v>1.9454</c:v>
                </c:pt>
                <c:pt idx="3">
                  <c:v>2.9579999999999997</c:v>
                </c:pt>
                <c:pt idx="4">
                  <c:v>2.3352999999999993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19AD-4245-8B78-EEF97942579B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444"/>
        <c:overlap val="-90"/>
        <c:axId val="109595264"/>
        <c:axId val="109617536"/>
      </c:barChart>
      <c:catAx>
        <c:axId val="10959526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109617536"/>
        <c:crosses val="autoZero"/>
        <c:auto val="1"/>
        <c:lblAlgn val="ctr"/>
        <c:lblOffset val="100"/>
        <c:noMultiLvlLbl val="0"/>
      </c:catAx>
      <c:valAx>
        <c:axId val="10961753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09595264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>
            <a:solidFill>
              <a:schemeClr val="tx1">
                <a:lumMod val="15000"/>
                <a:lumOff val="85000"/>
              </a:schemeClr>
            </a:solidFill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PT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P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pt-PT" sz="1800" b="1" i="0" cap="all" baseline="0">
                <a:effectLst/>
              </a:rPr>
              <a:t>Tempo Total</a:t>
            </a:r>
            <a:endParaRPr lang="pt-PT">
              <a:effectLst/>
            </a:endParaRPr>
          </a:p>
          <a:p>
            <a:pPr>
              <a:defRPr/>
            </a:pPr>
            <a:r>
              <a:rPr lang="pt-PT" sz="1800" b="1" i="0" cap="all" baseline="0">
                <a:effectLst/>
              </a:rPr>
              <a:t>(S)</a:t>
            </a:r>
            <a:endParaRPr lang="pt-PT">
              <a:effectLst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PT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egg.bmp</c:v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Folha1!$Q$32:$AF$32</c:f>
              <c:strCache>
                <c:ptCount val="16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Média</c:v>
                </c:pt>
              </c:strCache>
            </c:strRef>
          </c:cat>
          <c:val>
            <c:numRef>
              <c:f>Folha1!$Q$70:$AF$70</c:f>
              <c:numCache>
                <c:formatCode>General</c:formatCode>
                <c:ptCount val="16"/>
                <c:pt idx="0">
                  <c:v>114.4</c:v>
                </c:pt>
                <c:pt idx="1">
                  <c:v>53.3</c:v>
                </c:pt>
                <c:pt idx="2">
                  <c:v>57.8</c:v>
                </c:pt>
                <c:pt idx="3">
                  <c:v>55.3</c:v>
                </c:pt>
                <c:pt idx="4">
                  <c:v>89.4</c:v>
                </c:pt>
                <c:pt idx="5">
                  <c:v>58.4</c:v>
                </c:pt>
                <c:pt idx="6">
                  <c:v>58.9</c:v>
                </c:pt>
                <c:pt idx="7">
                  <c:v>111</c:v>
                </c:pt>
                <c:pt idx="8">
                  <c:v>20.5</c:v>
                </c:pt>
                <c:pt idx="9">
                  <c:v>139.1</c:v>
                </c:pt>
                <c:pt idx="10">
                  <c:v>20.399999999999999</c:v>
                </c:pt>
                <c:pt idx="11">
                  <c:v>66.7</c:v>
                </c:pt>
                <c:pt idx="12">
                  <c:v>68.2</c:v>
                </c:pt>
                <c:pt idx="13">
                  <c:v>68.3</c:v>
                </c:pt>
                <c:pt idx="14">
                  <c:v>116.9</c:v>
                </c:pt>
                <c:pt idx="15">
                  <c:v>73.239999999999995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3DE-4F66-B70A-47D98AC30481}"/>
            </c:ext>
          </c:extLst>
        </c:ser>
        <c:ser>
          <c:idx val="1"/>
          <c:order val="1"/>
          <c:tx>
            <c:v>landscape.bmp</c:v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Folha1!$Q$32:$AF$32</c:f>
              <c:strCache>
                <c:ptCount val="16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Média</c:v>
                </c:pt>
              </c:strCache>
            </c:strRef>
          </c:cat>
          <c:val>
            <c:numRef>
              <c:f>Folha1!$Q$71:$AF$71</c:f>
              <c:numCache>
                <c:formatCode>General</c:formatCode>
                <c:ptCount val="16"/>
                <c:pt idx="0">
                  <c:v>74</c:v>
                </c:pt>
                <c:pt idx="1">
                  <c:v>38.800000000000004</c:v>
                </c:pt>
                <c:pt idx="2">
                  <c:v>33.9</c:v>
                </c:pt>
                <c:pt idx="3">
                  <c:v>28</c:v>
                </c:pt>
                <c:pt idx="4">
                  <c:v>71.400000000000006</c:v>
                </c:pt>
                <c:pt idx="5">
                  <c:v>28.8</c:v>
                </c:pt>
                <c:pt idx="6">
                  <c:v>25.9</c:v>
                </c:pt>
                <c:pt idx="7">
                  <c:v>73.8</c:v>
                </c:pt>
                <c:pt idx="8">
                  <c:v>16</c:v>
                </c:pt>
                <c:pt idx="9">
                  <c:v>88.8</c:v>
                </c:pt>
                <c:pt idx="10">
                  <c:v>15.3</c:v>
                </c:pt>
                <c:pt idx="11">
                  <c:v>55</c:v>
                </c:pt>
                <c:pt idx="12">
                  <c:v>56.9</c:v>
                </c:pt>
                <c:pt idx="13">
                  <c:v>63</c:v>
                </c:pt>
                <c:pt idx="14">
                  <c:v>91.5</c:v>
                </c:pt>
                <c:pt idx="15">
                  <c:v>50.74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3DE-4F66-B70A-47D98AC30481}"/>
            </c:ext>
          </c:extLst>
        </c:ser>
        <c:ser>
          <c:idx val="2"/>
          <c:order val="2"/>
          <c:tx>
            <c:v>pattern.bmp</c:v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Folha1!$Q$32:$AF$32</c:f>
              <c:strCache>
                <c:ptCount val="16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Média</c:v>
                </c:pt>
              </c:strCache>
            </c:strRef>
          </c:cat>
          <c:val>
            <c:numRef>
              <c:f>Folha1!$Q$72:$AF$72</c:f>
              <c:numCache>
                <c:formatCode>General</c:formatCode>
                <c:ptCount val="16"/>
                <c:pt idx="0">
                  <c:v>188.2</c:v>
                </c:pt>
                <c:pt idx="1">
                  <c:v>41.4</c:v>
                </c:pt>
                <c:pt idx="2">
                  <c:v>268.5</c:v>
                </c:pt>
                <c:pt idx="3">
                  <c:v>168.5</c:v>
                </c:pt>
                <c:pt idx="4">
                  <c:v>182.6</c:v>
                </c:pt>
                <c:pt idx="5">
                  <c:v>282.89999999999986</c:v>
                </c:pt>
                <c:pt idx="6">
                  <c:v>302.3</c:v>
                </c:pt>
                <c:pt idx="7">
                  <c:v>152.5</c:v>
                </c:pt>
                <c:pt idx="8">
                  <c:v>17.899999999999999</c:v>
                </c:pt>
                <c:pt idx="9">
                  <c:v>190.5</c:v>
                </c:pt>
                <c:pt idx="10">
                  <c:v>16.5</c:v>
                </c:pt>
                <c:pt idx="11">
                  <c:v>41.4</c:v>
                </c:pt>
                <c:pt idx="12">
                  <c:v>38.200000000000003</c:v>
                </c:pt>
                <c:pt idx="13">
                  <c:v>152.1</c:v>
                </c:pt>
                <c:pt idx="14">
                  <c:v>178.6</c:v>
                </c:pt>
                <c:pt idx="15">
                  <c:v>148.13999999999999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3DE-4F66-B70A-47D98AC30481}"/>
            </c:ext>
          </c:extLst>
        </c:ser>
        <c:ser>
          <c:idx val="3"/>
          <c:order val="3"/>
          <c:tx>
            <c:v>zebra.bmp</c:v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Folha1!$Q$32:$AF$32</c:f>
              <c:strCache>
                <c:ptCount val="16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Média</c:v>
                </c:pt>
              </c:strCache>
            </c:strRef>
          </c:cat>
          <c:val>
            <c:numRef>
              <c:f>Folha1!$Q$73:$AF$73</c:f>
              <c:numCache>
                <c:formatCode>General</c:formatCode>
                <c:ptCount val="16"/>
                <c:pt idx="0">
                  <c:v>128.5</c:v>
                </c:pt>
                <c:pt idx="1">
                  <c:v>55.1</c:v>
                </c:pt>
                <c:pt idx="2">
                  <c:v>48.5</c:v>
                </c:pt>
                <c:pt idx="3">
                  <c:v>48</c:v>
                </c:pt>
                <c:pt idx="4">
                  <c:v>96.4</c:v>
                </c:pt>
                <c:pt idx="5">
                  <c:v>45.6</c:v>
                </c:pt>
                <c:pt idx="6">
                  <c:v>44.8</c:v>
                </c:pt>
                <c:pt idx="7">
                  <c:v>110.5</c:v>
                </c:pt>
                <c:pt idx="8">
                  <c:v>23.5</c:v>
                </c:pt>
                <c:pt idx="9">
                  <c:v>144.80000000000001</c:v>
                </c:pt>
                <c:pt idx="10">
                  <c:v>22.2</c:v>
                </c:pt>
                <c:pt idx="11">
                  <c:v>71.599999999999994</c:v>
                </c:pt>
                <c:pt idx="12">
                  <c:v>83.1</c:v>
                </c:pt>
                <c:pt idx="13">
                  <c:v>79.8</c:v>
                </c:pt>
                <c:pt idx="14">
                  <c:v>122.5</c:v>
                </c:pt>
                <c:pt idx="15">
                  <c:v>74.989999999999995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63DE-4F66-B70A-47D98AC30481}"/>
            </c:ext>
          </c:extLst>
        </c:ser>
        <c:ser>
          <c:idx val="4"/>
          <c:order val="4"/>
          <c:tx>
            <c:v>Média</c:v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Folha1!$Q$32:$AF$32</c:f>
              <c:strCache>
                <c:ptCount val="16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Média</c:v>
                </c:pt>
              </c:strCache>
            </c:strRef>
          </c:cat>
          <c:val>
            <c:numRef>
              <c:f>Folha1!$Q$60:$AE$60</c:f>
              <c:numCache>
                <c:formatCode>General</c:formatCode>
                <c:ptCount val="15"/>
                <c:pt idx="0">
                  <c:v>126.3</c:v>
                </c:pt>
                <c:pt idx="1">
                  <c:v>47.2</c:v>
                </c:pt>
                <c:pt idx="2">
                  <c:v>102.2</c:v>
                </c:pt>
                <c:pt idx="3">
                  <c:v>75</c:v>
                </c:pt>
                <c:pt idx="4">
                  <c:v>110</c:v>
                </c:pt>
                <c:pt idx="5">
                  <c:v>103.9</c:v>
                </c:pt>
                <c:pt idx="6">
                  <c:v>108</c:v>
                </c:pt>
                <c:pt idx="7">
                  <c:v>112</c:v>
                </c:pt>
                <c:pt idx="8">
                  <c:v>19.5</c:v>
                </c:pt>
                <c:pt idx="9">
                  <c:v>140.80000000000001</c:v>
                </c:pt>
                <c:pt idx="10">
                  <c:v>18.600000000000001</c:v>
                </c:pt>
                <c:pt idx="11">
                  <c:v>58.7</c:v>
                </c:pt>
                <c:pt idx="12">
                  <c:v>61.6</c:v>
                </c:pt>
                <c:pt idx="13">
                  <c:v>90.8</c:v>
                </c:pt>
                <c:pt idx="14">
                  <c:v>127.4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63DE-4F66-B70A-47D98AC3048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09902080"/>
        <c:axId val="109715456"/>
      </c:barChart>
      <c:catAx>
        <c:axId val="1099020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109715456"/>
        <c:crosses val="autoZero"/>
        <c:auto val="1"/>
        <c:lblAlgn val="ctr"/>
        <c:lblOffset val="100"/>
        <c:noMultiLvlLbl val="0"/>
      </c:catAx>
      <c:valAx>
        <c:axId val="1097154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109902080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PT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P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pt-PT" sz="1800" b="1" i="0" cap="all" baseline="0">
                <a:effectLst/>
              </a:rPr>
              <a:t>TAxa de compressão (%)</a:t>
            </a:r>
            <a:endParaRPr lang="pt-PT">
              <a:effectLst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PT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egg.bmp</c:v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Folha1!$Q$32:$AF$32</c:f>
              <c:strCache>
                <c:ptCount val="16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Média</c:v>
                </c:pt>
              </c:strCache>
            </c:strRef>
          </c:cat>
          <c:val>
            <c:numRef>
              <c:f>Folha1!$Q$42:$AF$42</c:f>
              <c:numCache>
                <c:formatCode>General</c:formatCode>
                <c:ptCount val="16"/>
                <c:pt idx="0">
                  <c:v>59.48</c:v>
                </c:pt>
                <c:pt idx="1">
                  <c:v>67.55</c:v>
                </c:pt>
                <c:pt idx="2">
                  <c:v>69.05</c:v>
                </c:pt>
                <c:pt idx="3">
                  <c:v>68.290000000000006</c:v>
                </c:pt>
                <c:pt idx="4">
                  <c:v>73.42</c:v>
                </c:pt>
                <c:pt idx="5">
                  <c:v>69.260000000000005</c:v>
                </c:pt>
                <c:pt idx="6">
                  <c:v>69.25</c:v>
                </c:pt>
                <c:pt idx="7">
                  <c:v>53.67</c:v>
                </c:pt>
                <c:pt idx="8">
                  <c:v>72.02</c:v>
                </c:pt>
                <c:pt idx="9">
                  <c:v>70.58</c:v>
                </c:pt>
                <c:pt idx="10">
                  <c:v>72.86999999999999</c:v>
                </c:pt>
                <c:pt idx="11">
                  <c:v>73.72</c:v>
                </c:pt>
                <c:pt idx="12">
                  <c:v>72.569999999999993</c:v>
                </c:pt>
                <c:pt idx="13">
                  <c:v>76.5</c:v>
                </c:pt>
                <c:pt idx="14">
                  <c:v>76.510000000000005</c:v>
                </c:pt>
                <c:pt idx="15">
                  <c:v>69.649999999999991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845-434D-8268-4C14A0D8F5A5}"/>
            </c:ext>
          </c:extLst>
        </c:ser>
        <c:ser>
          <c:idx val="1"/>
          <c:order val="1"/>
          <c:tx>
            <c:v>landscape.bmp</c:v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Folha1!$Q$32:$AF$32</c:f>
              <c:strCache>
                <c:ptCount val="16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Média</c:v>
                </c:pt>
              </c:strCache>
            </c:strRef>
          </c:cat>
          <c:val>
            <c:numRef>
              <c:f>Folha1!$Q$43:$AF$43</c:f>
              <c:numCache>
                <c:formatCode>General</c:formatCode>
                <c:ptCount val="16"/>
                <c:pt idx="0">
                  <c:v>55.9</c:v>
                </c:pt>
                <c:pt idx="1">
                  <c:v>63.4</c:v>
                </c:pt>
                <c:pt idx="2">
                  <c:v>67.739999999999995</c:v>
                </c:pt>
                <c:pt idx="3">
                  <c:v>66.13</c:v>
                </c:pt>
                <c:pt idx="4">
                  <c:v>67.59</c:v>
                </c:pt>
                <c:pt idx="5">
                  <c:v>68.27</c:v>
                </c:pt>
                <c:pt idx="6">
                  <c:v>68.14</c:v>
                </c:pt>
                <c:pt idx="7">
                  <c:v>51.53</c:v>
                </c:pt>
                <c:pt idx="8">
                  <c:v>72.48</c:v>
                </c:pt>
                <c:pt idx="9">
                  <c:v>69.290000000000006</c:v>
                </c:pt>
                <c:pt idx="10">
                  <c:v>72.649999999999991</c:v>
                </c:pt>
                <c:pt idx="11">
                  <c:v>72.47</c:v>
                </c:pt>
                <c:pt idx="12">
                  <c:v>71.669999999999987</c:v>
                </c:pt>
                <c:pt idx="13">
                  <c:v>75.33</c:v>
                </c:pt>
                <c:pt idx="14">
                  <c:v>73.540000000000006</c:v>
                </c:pt>
                <c:pt idx="15">
                  <c:v>67.739999999999995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845-434D-8268-4C14A0D8F5A5}"/>
            </c:ext>
          </c:extLst>
        </c:ser>
        <c:ser>
          <c:idx val="2"/>
          <c:order val="2"/>
          <c:tx>
            <c:v>pattern.bmp</c:v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Folha1!$Q$32:$AF$32</c:f>
              <c:strCache>
                <c:ptCount val="16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Média</c:v>
                </c:pt>
              </c:strCache>
            </c:strRef>
          </c:cat>
          <c:val>
            <c:numRef>
              <c:f>Folha1!$Q$44:$AF$44</c:f>
              <c:numCache>
                <c:formatCode>General</c:formatCode>
                <c:ptCount val="16"/>
                <c:pt idx="0">
                  <c:v>94.22</c:v>
                </c:pt>
                <c:pt idx="1">
                  <c:v>94.26</c:v>
                </c:pt>
                <c:pt idx="2">
                  <c:v>94.61</c:v>
                </c:pt>
                <c:pt idx="3">
                  <c:v>94.52</c:v>
                </c:pt>
                <c:pt idx="4">
                  <c:v>95.01</c:v>
                </c:pt>
                <c:pt idx="5">
                  <c:v>94.57</c:v>
                </c:pt>
                <c:pt idx="6">
                  <c:v>94.460000000000022</c:v>
                </c:pt>
                <c:pt idx="7">
                  <c:v>87.38</c:v>
                </c:pt>
                <c:pt idx="8">
                  <c:v>94.79</c:v>
                </c:pt>
                <c:pt idx="9">
                  <c:v>94.75</c:v>
                </c:pt>
                <c:pt idx="10">
                  <c:v>94.669999999999987</c:v>
                </c:pt>
                <c:pt idx="11">
                  <c:v>95.9</c:v>
                </c:pt>
                <c:pt idx="12">
                  <c:v>96</c:v>
                </c:pt>
                <c:pt idx="13">
                  <c:v>95.240000000000023</c:v>
                </c:pt>
                <c:pt idx="14">
                  <c:v>95.61999999999999</c:v>
                </c:pt>
                <c:pt idx="15">
                  <c:v>94.4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845-434D-8268-4C14A0D8F5A5}"/>
            </c:ext>
          </c:extLst>
        </c:ser>
        <c:ser>
          <c:idx val="3"/>
          <c:order val="3"/>
          <c:tx>
            <c:strRef>
              <c:f>Folha1!$AR$6</c:f>
              <c:strCache>
                <c:ptCount val="1"/>
                <c:pt idx="0">
                  <c:v>zebra.bmp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Folha1!$Q$32:$AF$32</c:f>
              <c:strCache>
                <c:ptCount val="16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Média</c:v>
                </c:pt>
              </c:strCache>
            </c:strRef>
          </c:cat>
          <c:val>
            <c:numRef>
              <c:f>Folha1!$Q$45:$AF$45</c:f>
              <c:numCache>
                <c:formatCode>General</c:formatCode>
                <c:ptCount val="16"/>
                <c:pt idx="0">
                  <c:v>46.97</c:v>
                </c:pt>
                <c:pt idx="1">
                  <c:v>61.260000000000012</c:v>
                </c:pt>
                <c:pt idx="2">
                  <c:v>63.95</c:v>
                </c:pt>
                <c:pt idx="3">
                  <c:v>62.17</c:v>
                </c:pt>
                <c:pt idx="4">
                  <c:v>68.3</c:v>
                </c:pt>
                <c:pt idx="5">
                  <c:v>64.34</c:v>
                </c:pt>
                <c:pt idx="6">
                  <c:v>64.42</c:v>
                </c:pt>
                <c:pt idx="7">
                  <c:v>46.41</c:v>
                </c:pt>
                <c:pt idx="8">
                  <c:v>65.09</c:v>
                </c:pt>
                <c:pt idx="9">
                  <c:v>63.4</c:v>
                </c:pt>
                <c:pt idx="10">
                  <c:v>65.209999999999994</c:v>
                </c:pt>
                <c:pt idx="11">
                  <c:v>65.709999999999994</c:v>
                </c:pt>
                <c:pt idx="12">
                  <c:v>66.83</c:v>
                </c:pt>
                <c:pt idx="13">
                  <c:v>72.169999999999987</c:v>
                </c:pt>
                <c:pt idx="14">
                  <c:v>71.39</c:v>
                </c:pt>
                <c:pt idx="15">
                  <c:v>63.17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7845-434D-8268-4C14A0D8F5A5}"/>
            </c:ext>
          </c:extLst>
        </c:ser>
        <c:ser>
          <c:idx val="4"/>
          <c:order val="4"/>
          <c:tx>
            <c:v>Média</c:v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Folha1!$Q$32:$AF$32</c:f>
              <c:strCache>
                <c:ptCount val="16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Média</c:v>
                </c:pt>
              </c:strCache>
            </c:strRef>
          </c:cat>
          <c:val>
            <c:numRef>
              <c:f>Folha1!$Q$64:$AE$64</c:f>
              <c:numCache>
                <c:formatCode>General</c:formatCode>
                <c:ptCount val="15"/>
                <c:pt idx="0">
                  <c:v>64.099999999999994</c:v>
                </c:pt>
                <c:pt idx="1">
                  <c:v>71.599999999999994</c:v>
                </c:pt>
                <c:pt idx="2">
                  <c:v>73.8</c:v>
                </c:pt>
                <c:pt idx="3">
                  <c:v>72.8</c:v>
                </c:pt>
                <c:pt idx="4">
                  <c:v>76.099999999999994</c:v>
                </c:pt>
                <c:pt idx="5">
                  <c:v>74.099999999999994</c:v>
                </c:pt>
                <c:pt idx="6">
                  <c:v>74.099999999999994</c:v>
                </c:pt>
                <c:pt idx="7">
                  <c:v>59.7</c:v>
                </c:pt>
                <c:pt idx="8">
                  <c:v>76.099999999999994</c:v>
                </c:pt>
                <c:pt idx="9">
                  <c:v>74.5</c:v>
                </c:pt>
                <c:pt idx="10">
                  <c:v>76.400000000000006</c:v>
                </c:pt>
                <c:pt idx="11">
                  <c:v>77</c:v>
                </c:pt>
                <c:pt idx="12">
                  <c:v>76.8</c:v>
                </c:pt>
                <c:pt idx="13">
                  <c:v>79.8</c:v>
                </c:pt>
                <c:pt idx="14">
                  <c:v>79.3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7845-434D-8268-4C14A0D8F5A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09820160"/>
        <c:axId val="110034944"/>
      </c:barChart>
      <c:catAx>
        <c:axId val="1098201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110034944"/>
        <c:crosses val="autoZero"/>
        <c:auto val="1"/>
        <c:lblAlgn val="ctr"/>
        <c:lblOffset val="100"/>
        <c:noMultiLvlLbl val="0"/>
      </c:catAx>
      <c:valAx>
        <c:axId val="1100349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109820160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PT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P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pt-PT" sz="1800" b="1" i="0" cap="all" baseline="0">
                <a:effectLst/>
              </a:rPr>
              <a:t>Comparação das Gerações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PT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v>Média de Tempo Total  (Em segundos)</c:v>
          </c:tx>
          <c:spPr>
            <a:ln w="28575" cap="rnd">
              <a:solidFill>
                <a:schemeClr val="accent2"/>
              </a:solidFill>
              <a:prstDash val="sysDot"/>
              <a:round/>
            </a:ln>
            <a:effectLst/>
          </c:spPr>
          <c:marker>
            <c:symbol val="x"/>
            <c:size val="8"/>
            <c:spPr>
              <a:noFill/>
              <a:ln w="9525">
                <a:solidFill>
                  <a:schemeClr val="accent2"/>
                </a:solidFill>
              </a:ln>
              <a:effectLst/>
            </c:spPr>
          </c:marker>
          <c:cat>
            <c:numRef>
              <c:f>Folha1!$A$33:$O$33</c:f>
              <c:numCache>
                <c:formatCode>General</c:formatCode>
                <c:ptCount val="15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</c:numCache>
            </c:numRef>
          </c:cat>
          <c:val>
            <c:numRef>
              <c:f>Folha1!$Q$60:$AE$60</c:f>
              <c:numCache>
                <c:formatCode>General</c:formatCode>
                <c:ptCount val="15"/>
                <c:pt idx="0">
                  <c:v>126.3</c:v>
                </c:pt>
                <c:pt idx="1">
                  <c:v>47.2</c:v>
                </c:pt>
                <c:pt idx="2">
                  <c:v>102.2</c:v>
                </c:pt>
                <c:pt idx="3">
                  <c:v>75</c:v>
                </c:pt>
                <c:pt idx="4">
                  <c:v>110</c:v>
                </c:pt>
                <c:pt idx="5">
                  <c:v>103.9</c:v>
                </c:pt>
                <c:pt idx="6">
                  <c:v>108</c:v>
                </c:pt>
                <c:pt idx="7">
                  <c:v>112</c:v>
                </c:pt>
                <c:pt idx="8">
                  <c:v>19.5</c:v>
                </c:pt>
                <c:pt idx="9">
                  <c:v>140.80000000000001</c:v>
                </c:pt>
                <c:pt idx="10">
                  <c:v>18.600000000000001</c:v>
                </c:pt>
                <c:pt idx="11">
                  <c:v>58.7</c:v>
                </c:pt>
                <c:pt idx="12">
                  <c:v>61.6</c:v>
                </c:pt>
                <c:pt idx="13">
                  <c:v>90.8</c:v>
                </c:pt>
                <c:pt idx="14">
                  <c:v>127.4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A7B-44E0-A69D-70181BA88588}"/>
            </c:ext>
          </c:extLst>
        </c:ser>
        <c:ser>
          <c:idx val="4"/>
          <c:order val="4"/>
          <c:tx>
            <c:v>Média de Taxa de Compressão</c:v>
          </c:tx>
          <c:spPr>
            <a:ln w="28575" cap="rnd">
              <a:solidFill>
                <a:schemeClr val="accent4">
                  <a:lumMod val="60000"/>
                </a:schemeClr>
              </a:solidFill>
              <a:prstDash val="sysDot"/>
              <a:round/>
            </a:ln>
            <a:effectLst/>
          </c:spPr>
          <c:marker>
            <c:symbol val="circle"/>
            <c:size val="7"/>
            <c:spPr>
              <a:solidFill>
                <a:schemeClr val="accent4">
                  <a:lumMod val="60000"/>
                </a:schemeClr>
              </a:solidFill>
              <a:ln w="9525">
                <a:solidFill>
                  <a:schemeClr val="accent4">
                    <a:lumMod val="60000"/>
                  </a:schemeClr>
                </a:solidFill>
                <a:prstDash val="sysDash"/>
              </a:ln>
              <a:effectLst/>
            </c:spPr>
          </c:marker>
          <c:cat>
            <c:numRef>
              <c:f>Folha1!$A$33:$O$33</c:f>
              <c:numCache>
                <c:formatCode>General</c:formatCode>
                <c:ptCount val="15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</c:numCache>
            </c:numRef>
          </c:cat>
          <c:val>
            <c:numRef>
              <c:f>Folha1!$Q$64:$AE$64</c:f>
              <c:numCache>
                <c:formatCode>General</c:formatCode>
                <c:ptCount val="15"/>
                <c:pt idx="0">
                  <c:v>64.099999999999994</c:v>
                </c:pt>
                <c:pt idx="1">
                  <c:v>71.599999999999994</c:v>
                </c:pt>
                <c:pt idx="2">
                  <c:v>73.8</c:v>
                </c:pt>
                <c:pt idx="3">
                  <c:v>72.8</c:v>
                </c:pt>
                <c:pt idx="4">
                  <c:v>76.099999999999994</c:v>
                </c:pt>
                <c:pt idx="5">
                  <c:v>74.099999999999994</c:v>
                </c:pt>
                <c:pt idx="6">
                  <c:v>74.099999999999994</c:v>
                </c:pt>
                <c:pt idx="7">
                  <c:v>59.7</c:v>
                </c:pt>
                <c:pt idx="8">
                  <c:v>76.099999999999994</c:v>
                </c:pt>
                <c:pt idx="9">
                  <c:v>74.5</c:v>
                </c:pt>
                <c:pt idx="10">
                  <c:v>76.400000000000006</c:v>
                </c:pt>
                <c:pt idx="11">
                  <c:v>77</c:v>
                </c:pt>
                <c:pt idx="12">
                  <c:v>76.8</c:v>
                </c:pt>
                <c:pt idx="13">
                  <c:v>79.8</c:v>
                </c:pt>
                <c:pt idx="14">
                  <c:v>79.3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CA7B-44E0-A69D-70181BA88588}"/>
            </c:ext>
          </c:extLst>
        </c:ser>
        <c:ser>
          <c:idx val="5"/>
          <c:order val="5"/>
          <c:tx>
            <c:v>Fator de Compressão CMP</c:v>
          </c:tx>
          <c:spPr>
            <a:ln w="28575" cap="rnd">
              <a:solidFill>
                <a:schemeClr val="accent6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>
                  <a:lumMod val="60000"/>
                </a:schemeClr>
              </a:solidFill>
              <a:ln w="9525">
                <a:solidFill>
                  <a:schemeClr val="accent6">
                    <a:lumMod val="60000"/>
                  </a:schemeClr>
                </a:solidFill>
              </a:ln>
              <a:effectLst/>
            </c:spPr>
          </c:marker>
          <c:val>
            <c:numRef>
              <c:f>Folha1!$Q$77:$AE$77</c:f>
              <c:numCache>
                <c:formatCode>General</c:formatCode>
                <c:ptCount val="15"/>
                <c:pt idx="0">
                  <c:v>39.300000000000004</c:v>
                </c:pt>
                <c:pt idx="1">
                  <c:v>82.6</c:v>
                </c:pt>
                <c:pt idx="2">
                  <c:v>56.2</c:v>
                </c:pt>
                <c:pt idx="3">
                  <c:v>69.3</c:v>
                </c:pt>
                <c:pt idx="4">
                  <c:v>53.5</c:v>
                </c:pt>
                <c:pt idx="5">
                  <c:v>55.5</c:v>
                </c:pt>
                <c:pt idx="6">
                  <c:v>53.5</c:v>
                </c:pt>
                <c:pt idx="7">
                  <c:v>44.3</c:v>
                </c:pt>
                <c:pt idx="8">
                  <c:v>98.7</c:v>
                </c:pt>
                <c:pt idx="9">
                  <c:v>37.300000000000004</c:v>
                </c:pt>
                <c:pt idx="10">
                  <c:v>99.3</c:v>
                </c:pt>
                <c:pt idx="11">
                  <c:v>79.599999999999994</c:v>
                </c:pt>
                <c:pt idx="12">
                  <c:v>78</c:v>
                </c:pt>
                <c:pt idx="13">
                  <c:v>64.900000000000006</c:v>
                </c:pt>
                <c:pt idx="14">
                  <c:v>46.4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CA7B-44E0-A69D-70181BA8858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10342528"/>
        <c:axId val="110344064"/>
        <c:extLst>
          <c:ext xmlns:c15="http://schemas.microsoft.com/office/drawing/2012/chart" uri="{02D57815-91ED-43cb-92C2-25804820EDAC}">
            <c15:filteredLineSeries>
              <c15:ser>
                <c:idx val="1"/>
                <c:order val="1"/>
                <c:spPr>
                  <a:ln w="28575" cap="rnd">
                    <a:solidFill>
                      <a:schemeClr val="accent4"/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numRef>
                    <c:extLst>
                      <c:ext uri="{02D57815-91ED-43cb-92C2-25804820EDAC}">
                        <c15:formulaRef>
                          <c15:sqref>Folha1!$A$33:$O$33</c15:sqref>
                        </c15:formulaRef>
                      </c:ext>
                    </c:extLst>
                    <c:numCache>
                      <c:formatCode>General</c:formatCode>
                      <c:ptCount val="15"/>
                      <c:pt idx="0">
                        <c:v>0</c:v>
                      </c:pt>
                      <c:pt idx="1">
                        <c:v>1</c:v>
                      </c:pt>
                      <c:pt idx="2">
                        <c:v>2</c:v>
                      </c:pt>
                      <c:pt idx="3">
                        <c:v>3</c:v>
                      </c:pt>
                      <c:pt idx="4">
                        <c:v>4</c:v>
                      </c:pt>
                      <c:pt idx="5">
                        <c:v>5</c:v>
                      </c:pt>
                      <c:pt idx="6">
                        <c:v>6</c:v>
                      </c:pt>
                      <c:pt idx="7">
                        <c:v>7</c:v>
                      </c:pt>
                      <c:pt idx="8">
                        <c:v>8</c:v>
                      </c:pt>
                      <c:pt idx="9">
                        <c:v>9</c:v>
                      </c:pt>
                      <c:pt idx="10">
                        <c:v>10</c:v>
                      </c:pt>
                      <c:pt idx="11">
                        <c:v>11</c:v>
                      </c:pt>
                      <c:pt idx="12">
                        <c:v>12</c:v>
                      </c:pt>
                      <c:pt idx="13">
                        <c:v>13</c:v>
                      </c:pt>
                      <c:pt idx="14">
                        <c:v>14</c:v>
                      </c:pt>
                    </c:numCache>
                  </c:numRef>
                </c:cat>
                <c:val>
                  <c:numRef>
                    <c:extLst>
                      <c:ext uri="{02D57815-91ED-43cb-92C2-25804820EDAC}">
                        <c15:formulaRef>
                          <c15:sqref>Folha1!$Q$61:$AE$61</c15:sqref>
                        </c15:formulaRef>
                      </c:ext>
                    </c:extLst>
                    <c:numCache>
                      <c:formatCode>General</c:formatCode>
                      <c:ptCount val="15"/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03-CA7B-44E0-A69D-70181BA88588}"/>
                  </c:ext>
                </c:extLst>
              </c15:ser>
            </c15:filteredLineSeries>
            <c15:filteredLineSeries>
              <c15:ser>
                <c:idx val="2"/>
                <c:order val="2"/>
                <c:tx>
                  <c:v>Média de Tamanho após Compressão  (Em MB)</c:v>
                </c:tx>
                <c:spPr>
                  <a:ln w="28575" cap="rnd" cmpd="dbl">
                    <a:solidFill>
                      <a:schemeClr val="accent6"/>
                    </a:solidFill>
                    <a:prstDash val="sysDot"/>
                    <a:round/>
                  </a:ln>
                  <a:effectLst/>
                </c:spPr>
                <c:marker>
                  <c:symbol val="triangle"/>
                  <c:size val="7"/>
                  <c:spPr>
                    <a:solidFill>
                      <a:schemeClr val="accent6"/>
                    </a:solidFill>
                    <a:ln w="9525">
                      <a:solidFill>
                        <a:schemeClr val="accent6"/>
                      </a:solidFill>
                    </a:ln>
                    <a:effectLst/>
                  </c:spPr>
                </c:marker>
                <c:cat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Folha1!$A$33:$O$33</c15:sqref>
                        </c15:formulaRef>
                      </c:ext>
                    </c:extLst>
                    <c:numCache>
                      <c:formatCode>General</c:formatCode>
                      <c:ptCount val="15"/>
                      <c:pt idx="0">
                        <c:v>0</c:v>
                      </c:pt>
                      <c:pt idx="1">
                        <c:v>1</c:v>
                      </c:pt>
                      <c:pt idx="2">
                        <c:v>2</c:v>
                      </c:pt>
                      <c:pt idx="3">
                        <c:v>3</c:v>
                      </c:pt>
                      <c:pt idx="4">
                        <c:v>4</c:v>
                      </c:pt>
                      <c:pt idx="5">
                        <c:v>5</c:v>
                      </c:pt>
                      <c:pt idx="6">
                        <c:v>6</c:v>
                      </c:pt>
                      <c:pt idx="7">
                        <c:v>7</c:v>
                      </c:pt>
                      <c:pt idx="8">
                        <c:v>8</c:v>
                      </c:pt>
                      <c:pt idx="9">
                        <c:v>9</c:v>
                      </c:pt>
                      <c:pt idx="10">
                        <c:v>10</c:v>
                      </c:pt>
                      <c:pt idx="11">
                        <c:v>11</c:v>
                      </c:pt>
                      <c:pt idx="12">
                        <c:v>12</c:v>
                      </c:pt>
                      <c:pt idx="13">
                        <c:v>13</c:v>
                      </c:pt>
                      <c:pt idx="14">
                        <c:v>14</c:v>
                      </c:pt>
                    </c:numCache>
                  </c:num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Folha1!$Q$62:$AE$62</c15:sqref>
                        </c15:formulaRef>
                      </c:ext>
                    </c:extLst>
                    <c:numCache>
                      <c:formatCode>General</c:formatCode>
                      <c:ptCount val="15"/>
                      <c:pt idx="0">
                        <c:v>5.7</c:v>
                      </c:pt>
                      <c:pt idx="1">
                        <c:v>4.5</c:v>
                      </c:pt>
                      <c:pt idx="2">
                        <c:v>4.2</c:v>
                      </c:pt>
                      <c:pt idx="3">
                        <c:v>4.4000000000000004</c:v>
                      </c:pt>
                      <c:pt idx="4">
                        <c:v>3.8</c:v>
                      </c:pt>
                      <c:pt idx="5">
                        <c:v>4.2</c:v>
                      </c:pt>
                      <c:pt idx="6">
                        <c:v>4.2</c:v>
                      </c:pt>
                      <c:pt idx="7">
                        <c:v>6.8</c:v>
                      </c:pt>
                      <c:pt idx="8">
                        <c:v>3.9</c:v>
                      </c:pt>
                      <c:pt idx="9">
                        <c:v>4.0999999999999996</c:v>
                      </c:pt>
                      <c:pt idx="10">
                        <c:v>3.9</c:v>
                      </c:pt>
                      <c:pt idx="11">
                        <c:v>3.7</c:v>
                      </c:pt>
                      <c:pt idx="12">
                        <c:v>3.7</c:v>
                      </c:pt>
                      <c:pt idx="13">
                        <c:v>3.3</c:v>
                      </c:pt>
                      <c:pt idx="14">
                        <c:v>3.3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4-CA7B-44E0-A69D-70181BA88588}"/>
                  </c:ext>
                </c:extLst>
              </c15:ser>
            </c15:filteredLineSeries>
            <c15:filteredLineSeries>
              <c15:ser>
                <c:idx val="3"/>
                <c:order val="3"/>
                <c:spPr>
                  <a:ln w="28575" cap="rnd">
                    <a:solidFill>
                      <a:schemeClr val="accent2">
                        <a:lumMod val="60000"/>
                      </a:schemeClr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Folha1!$A$33:$O$33</c15:sqref>
                        </c15:formulaRef>
                      </c:ext>
                    </c:extLst>
                    <c:numCache>
                      <c:formatCode>General</c:formatCode>
                      <c:ptCount val="15"/>
                      <c:pt idx="0">
                        <c:v>0</c:v>
                      </c:pt>
                      <c:pt idx="1">
                        <c:v>1</c:v>
                      </c:pt>
                      <c:pt idx="2">
                        <c:v>2</c:v>
                      </c:pt>
                      <c:pt idx="3">
                        <c:v>3</c:v>
                      </c:pt>
                      <c:pt idx="4">
                        <c:v>4</c:v>
                      </c:pt>
                      <c:pt idx="5">
                        <c:v>5</c:v>
                      </c:pt>
                      <c:pt idx="6">
                        <c:v>6</c:v>
                      </c:pt>
                      <c:pt idx="7">
                        <c:v>7</c:v>
                      </c:pt>
                      <c:pt idx="8">
                        <c:v>8</c:v>
                      </c:pt>
                      <c:pt idx="9">
                        <c:v>9</c:v>
                      </c:pt>
                      <c:pt idx="10">
                        <c:v>10</c:v>
                      </c:pt>
                      <c:pt idx="11">
                        <c:v>11</c:v>
                      </c:pt>
                      <c:pt idx="12">
                        <c:v>12</c:v>
                      </c:pt>
                      <c:pt idx="13">
                        <c:v>13</c:v>
                      </c:pt>
                      <c:pt idx="14">
                        <c:v>14</c:v>
                      </c:pt>
                    </c:numCache>
                  </c:num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Folha1!$Q$63:$AE$63</c15:sqref>
                        </c15:formulaRef>
                      </c:ext>
                    </c:extLst>
                    <c:numCache>
                      <c:formatCode>General</c:formatCode>
                      <c:ptCount val="15"/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5-CA7B-44E0-A69D-70181BA88588}"/>
                  </c:ext>
                </c:extLst>
              </c15:ser>
            </c15:filteredLineSeries>
          </c:ext>
        </c:extLst>
      </c:lineChart>
      <c:catAx>
        <c:axId val="11034252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110344064"/>
        <c:crosses val="autoZero"/>
        <c:auto val="1"/>
        <c:lblAlgn val="ctr"/>
        <c:lblOffset val="100"/>
        <c:noMultiLvlLbl val="0"/>
      </c:catAx>
      <c:valAx>
        <c:axId val="1103440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110342528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>
            <a:softEdge rad="0"/>
          </a:effectLst>
        </c:spPr>
        <c:txPr>
          <a:bodyPr rot="0" spcFirstLastPara="1" vertOverflow="ellipsis" vert="horz" wrap="square" anchor="ctr" anchorCtr="1"/>
          <a:lstStyle/>
          <a:p>
            <a:pPr rtl="0"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</c:dTable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PT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PT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P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pt-PT"/>
              <a:t>Comparação do Cmp ger.10</a:t>
            </a:r>
          </a:p>
          <a:p>
            <a:pPr>
              <a:defRPr/>
            </a:pPr>
            <a:r>
              <a:rPr lang="pt-PT"/>
              <a:t>com</a:t>
            </a:r>
            <a:r>
              <a:rPr lang="pt-PT" baseline="0"/>
              <a:t> outros algoritmos</a:t>
            </a:r>
            <a:endParaRPr lang="pt-PT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PT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Média da Taxa de Compressão</c:v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P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Folha1!$J$146:$N$146</c:f>
              <c:strCache>
                <c:ptCount val="5"/>
                <c:pt idx="0">
                  <c:v>JPEG2000</c:v>
                </c:pt>
                <c:pt idx="1">
                  <c:v>JPEG</c:v>
                </c:pt>
                <c:pt idx="2">
                  <c:v>BZIP2</c:v>
                </c:pt>
                <c:pt idx="3">
                  <c:v>PNG</c:v>
                </c:pt>
                <c:pt idx="4">
                  <c:v>CMP10</c:v>
                </c:pt>
              </c:strCache>
            </c:strRef>
          </c:cat>
          <c:val>
            <c:numRef>
              <c:f>Folha1!$A$200:$E$200</c:f>
              <c:numCache>
                <c:formatCode>General</c:formatCode>
                <c:ptCount val="5"/>
                <c:pt idx="0">
                  <c:v>78.260000000000005</c:v>
                </c:pt>
                <c:pt idx="1">
                  <c:v>95.71</c:v>
                </c:pt>
                <c:pt idx="2">
                  <c:v>75.94</c:v>
                </c:pt>
                <c:pt idx="3">
                  <c:v>76.48</c:v>
                </c:pt>
                <c:pt idx="4">
                  <c:v>76.400000000000006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506-46C7-BC13-68E010BC3FD3}"/>
            </c:ext>
          </c:extLst>
        </c:ser>
        <c:ser>
          <c:idx val="1"/>
          <c:order val="1"/>
          <c:tx>
            <c:v>Média do Tempo Total</c:v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P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Folha1!$J$146:$N$146</c:f>
              <c:strCache>
                <c:ptCount val="5"/>
                <c:pt idx="0">
                  <c:v>JPEG2000</c:v>
                </c:pt>
                <c:pt idx="1">
                  <c:v>JPEG</c:v>
                </c:pt>
                <c:pt idx="2">
                  <c:v>BZIP2</c:v>
                </c:pt>
                <c:pt idx="3">
                  <c:v>PNG</c:v>
                </c:pt>
                <c:pt idx="4">
                  <c:v>CMP10</c:v>
                </c:pt>
              </c:strCache>
            </c:strRef>
          </c:cat>
          <c:val>
            <c:numRef>
              <c:f>Folha1!$A$201:$E$201</c:f>
              <c:numCache>
                <c:formatCode>General</c:formatCode>
                <c:ptCount val="5"/>
                <c:pt idx="0">
                  <c:v>10.91</c:v>
                </c:pt>
                <c:pt idx="1">
                  <c:v>0.54</c:v>
                </c:pt>
                <c:pt idx="2">
                  <c:v>1.87</c:v>
                </c:pt>
                <c:pt idx="3">
                  <c:v>0</c:v>
                </c:pt>
                <c:pt idx="4">
                  <c:v>18.600000000000001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506-46C7-BC13-68E010BC3FD3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444"/>
        <c:overlap val="-90"/>
        <c:axId val="1260406696"/>
        <c:axId val="1260407024"/>
      </c:barChart>
      <c:catAx>
        <c:axId val="126040669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1260407024"/>
        <c:crosses val="autoZero"/>
        <c:auto val="1"/>
        <c:lblAlgn val="ctr"/>
        <c:lblOffset val="100"/>
        <c:noMultiLvlLbl val="0"/>
      </c:catAx>
      <c:valAx>
        <c:axId val="126040702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260406696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>
            <a:solidFill>
              <a:schemeClr val="tx1">
                <a:lumMod val="15000"/>
                <a:lumOff val="85000"/>
              </a:schemeClr>
            </a:solidFill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PT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P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cap="all" spc="15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pt-PT"/>
              <a:t>Velocidade</a:t>
            </a:r>
            <a:r>
              <a:rPr lang="pt-PT" baseline="0"/>
              <a:t> Média de compressão</a:t>
            </a:r>
          </a:p>
          <a:p>
            <a:pPr>
              <a:defRPr/>
            </a:pPr>
            <a:r>
              <a:rPr lang="pt-PT" baseline="0"/>
              <a:t>(MB/S)</a:t>
            </a:r>
            <a:endParaRPr lang="pt-PT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cap="all" spc="150" baseline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pt-PT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spPr>
            <a:pattFill prst="narVert">
              <a:fgClr>
                <a:schemeClr val="accent1"/>
              </a:fgClr>
              <a:bgClr>
                <a:schemeClr val="accent1">
                  <a:lumMod val="20000"/>
                  <a:lumOff val="80000"/>
                </a:schemeClr>
              </a:bgClr>
            </a:pattFill>
            <a:ln>
              <a:noFill/>
            </a:ln>
            <a:effectLst>
              <a:innerShdw blurRad="114300">
                <a:schemeClr val="accent1"/>
              </a:inn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P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Folha1!$J$146:$N$146</c:f>
              <c:strCache>
                <c:ptCount val="5"/>
                <c:pt idx="0">
                  <c:v>JPEG2000</c:v>
                </c:pt>
                <c:pt idx="1">
                  <c:v>JPEG</c:v>
                </c:pt>
                <c:pt idx="2">
                  <c:v>BZIP2</c:v>
                </c:pt>
                <c:pt idx="3">
                  <c:v>PNG</c:v>
                </c:pt>
                <c:pt idx="4">
                  <c:v>CMP10</c:v>
                </c:pt>
              </c:strCache>
            </c:strRef>
          </c:cat>
          <c:val>
            <c:numRef>
              <c:f>Folha1!$P$127:$T$127</c:f>
              <c:numCache>
                <c:formatCode>General</c:formatCode>
                <c:ptCount val="5"/>
                <c:pt idx="0">
                  <c:v>3.7</c:v>
                </c:pt>
                <c:pt idx="1">
                  <c:v>74</c:v>
                </c:pt>
                <c:pt idx="2">
                  <c:v>20.2</c:v>
                </c:pt>
                <c:pt idx="3">
                  <c:v>0</c:v>
                </c:pt>
                <c:pt idx="4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821-429E-99DA-076E6C48CFE3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27"/>
        <c:overlap val="-48"/>
        <c:axId val="554323208"/>
        <c:axId val="554320256"/>
      </c:barChart>
      <c:catAx>
        <c:axId val="55432320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554320256"/>
        <c:crosses val="autoZero"/>
        <c:auto val="1"/>
        <c:lblAlgn val="ctr"/>
        <c:lblOffset val="100"/>
        <c:noMultiLvlLbl val="0"/>
      </c:catAx>
      <c:valAx>
        <c:axId val="5543202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5543232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PT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P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cap="all" spc="15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pt-PT" sz="1800" b="1" i="0" cap="all" baseline="0">
                <a:effectLst/>
              </a:rPr>
              <a:t>Velocidade Média de descompressão</a:t>
            </a:r>
            <a:endParaRPr lang="pt-PT">
              <a:effectLst/>
            </a:endParaRPr>
          </a:p>
          <a:p>
            <a:pPr>
              <a:defRPr/>
            </a:pPr>
            <a:r>
              <a:rPr lang="pt-PT" sz="1800" b="1" i="0" cap="all" baseline="0">
                <a:effectLst/>
              </a:rPr>
              <a:t>(MB/S)</a:t>
            </a:r>
            <a:endParaRPr lang="pt-PT">
              <a:effectLst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cap="all" spc="150" baseline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pt-PT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spPr>
            <a:pattFill prst="narVert">
              <a:fgClr>
                <a:schemeClr val="accent1"/>
              </a:fgClr>
              <a:bgClr>
                <a:schemeClr val="accent1">
                  <a:lumMod val="20000"/>
                  <a:lumOff val="80000"/>
                </a:schemeClr>
              </a:bgClr>
            </a:pattFill>
            <a:ln>
              <a:noFill/>
            </a:ln>
            <a:effectLst>
              <a:innerShdw blurRad="114300">
                <a:schemeClr val="accent1"/>
              </a:inn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P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Folha1!$J$146:$N$146</c:f>
              <c:strCache>
                <c:ptCount val="5"/>
                <c:pt idx="0">
                  <c:v>JPEG2000</c:v>
                </c:pt>
                <c:pt idx="1">
                  <c:v>JPEG</c:v>
                </c:pt>
                <c:pt idx="2">
                  <c:v>BZIP2</c:v>
                </c:pt>
                <c:pt idx="3">
                  <c:v>PNG</c:v>
                </c:pt>
                <c:pt idx="4">
                  <c:v>CMP10</c:v>
                </c:pt>
              </c:strCache>
            </c:strRef>
          </c:cat>
          <c:val>
            <c:numRef>
              <c:f>Folha1!$P$135:$T$135</c:f>
              <c:numCache>
                <c:formatCode>General</c:formatCode>
                <c:ptCount val="5"/>
                <c:pt idx="0">
                  <c:v>4.5</c:v>
                </c:pt>
                <c:pt idx="1">
                  <c:v>111</c:v>
                </c:pt>
                <c:pt idx="2">
                  <c:v>27.8</c:v>
                </c:pt>
                <c:pt idx="3">
                  <c:v>0</c:v>
                </c:pt>
                <c:pt idx="4">
                  <c:v>27.8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D01-4F92-8C97-14BB70BE545F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27"/>
        <c:overlap val="-48"/>
        <c:axId val="554326816"/>
        <c:axId val="554321240"/>
      </c:barChart>
      <c:catAx>
        <c:axId val="55432681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554321240"/>
        <c:crosses val="autoZero"/>
        <c:auto val="1"/>
        <c:lblAlgn val="ctr"/>
        <c:lblOffset val="100"/>
        <c:noMultiLvlLbl val="0"/>
      </c:catAx>
      <c:valAx>
        <c:axId val="5543212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55432681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PT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P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cap="all" spc="15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pt-PT" dirty="0"/>
              <a:t>Velocidade média (Compressão + Descompressão)</a:t>
            </a:r>
          </a:p>
          <a:p>
            <a:pPr>
              <a:defRPr/>
            </a:pPr>
            <a:r>
              <a:rPr lang="pt-PT" dirty="0"/>
              <a:t>(MB/s)</a:t>
            </a:r>
          </a:p>
        </c:rich>
      </c:tx>
      <c:layout>
        <c:manualLayout>
          <c:xMode val="edge"/>
          <c:yMode val="edge"/>
          <c:x val="0.36048993875765528"/>
          <c:y val="1.40301633044724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cap="all" spc="150" baseline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pt-PT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spPr>
            <a:pattFill prst="narVert">
              <a:fgClr>
                <a:schemeClr val="accent1"/>
              </a:fgClr>
              <a:bgClr>
                <a:schemeClr val="accent1">
                  <a:lumMod val="20000"/>
                  <a:lumOff val="80000"/>
                </a:schemeClr>
              </a:bgClr>
            </a:pattFill>
            <a:ln>
              <a:noFill/>
            </a:ln>
            <a:effectLst>
              <a:innerShdw blurRad="114300">
                <a:schemeClr val="accent1"/>
              </a:inn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P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Folha1!$J$146:$N$146</c:f>
              <c:strCache>
                <c:ptCount val="5"/>
                <c:pt idx="0">
                  <c:v>JPEG2000</c:v>
                </c:pt>
                <c:pt idx="1">
                  <c:v>JPEG</c:v>
                </c:pt>
                <c:pt idx="2">
                  <c:v>BZIP2</c:v>
                </c:pt>
                <c:pt idx="3">
                  <c:v>PNG</c:v>
                </c:pt>
                <c:pt idx="4">
                  <c:v>CMP10</c:v>
                </c:pt>
              </c:strCache>
            </c:strRef>
          </c:cat>
          <c:val>
            <c:numRef>
              <c:f>Folha1!$P$138:$T$138</c:f>
              <c:numCache>
                <c:formatCode>General</c:formatCode>
                <c:ptCount val="5"/>
                <c:pt idx="0">
                  <c:v>4.0999999999999996</c:v>
                </c:pt>
                <c:pt idx="1">
                  <c:v>92.5</c:v>
                </c:pt>
                <c:pt idx="2">
                  <c:v>24</c:v>
                </c:pt>
                <c:pt idx="3">
                  <c:v>0</c:v>
                </c:pt>
                <c:pt idx="4">
                  <c:v>14.5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22D-4D0C-879A-6AA0BF7B6B8F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27"/>
        <c:overlap val="-48"/>
        <c:axId val="585244808"/>
        <c:axId val="585253336"/>
      </c:barChart>
      <c:catAx>
        <c:axId val="58524480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585253336"/>
        <c:crosses val="autoZero"/>
        <c:auto val="1"/>
        <c:lblAlgn val="ctr"/>
        <c:lblOffset val="100"/>
        <c:noMultiLvlLbl val="0"/>
      </c:catAx>
      <c:valAx>
        <c:axId val="5852533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5852448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PT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P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pt-PT" sz="1800" b="1" i="0" cap="all" baseline="0">
                <a:effectLst/>
              </a:rPr>
              <a:t>Tamanho Após Compressão</a:t>
            </a:r>
            <a:endParaRPr lang="pt-PT">
              <a:effectLst/>
            </a:endParaRPr>
          </a:p>
          <a:p>
            <a:pPr>
              <a:defRPr/>
            </a:pPr>
            <a:r>
              <a:rPr lang="pt-PT" sz="1800" b="1" i="0" cap="all" baseline="0">
                <a:effectLst/>
              </a:rPr>
              <a:t>(MB)</a:t>
            </a:r>
            <a:endParaRPr lang="pt-PT">
              <a:effectLst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PT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egg.bmp</c:v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P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Folha1!$M$81:$Q$81</c:f>
              <c:strCache>
                <c:ptCount val="5"/>
                <c:pt idx="0">
                  <c:v>JPEG2000</c:v>
                </c:pt>
                <c:pt idx="1">
                  <c:v>JPEG</c:v>
                </c:pt>
                <c:pt idx="2">
                  <c:v>BZIP2</c:v>
                </c:pt>
                <c:pt idx="3">
                  <c:v>PNG</c:v>
                </c:pt>
                <c:pt idx="4">
                  <c:v>CMP</c:v>
                </c:pt>
              </c:strCache>
            </c:strRef>
          </c:cat>
          <c:val>
            <c:numRef>
              <c:f>Folha1!$B$89:$F$89</c:f>
              <c:numCache>
                <c:formatCode>General</c:formatCode>
                <c:ptCount val="5"/>
                <c:pt idx="0">
                  <c:v>3.98</c:v>
                </c:pt>
                <c:pt idx="1">
                  <c:v>0.94199999999999995</c:v>
                </c:pt>
                <c:pt idx="2">
                  <c:v>4.5199999999999996</c:v>
                </c:pt>
                <c:pt idx="3">
                  <c:v>4.41</c:v>
                </c:pt>
                <c:pt idx="4">
                  <c:v>3.98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ED9-4349-8399-4A6567A71354}"/>
            </c:ext>
          </c:extLst>
        </c:ser>
        <c:ser>
          <c:idx val="1"/>
          <c:order val="1"/>
          <c:tx>
            <c:v>landscape.bmp</c:v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P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Folha1!$M$81:$Q$81</c:f>
              <c:strCache>
                <c:ptCount val="5"/>
                <c:pt idx="0">
                  <c:v>JPEG2000</c:v>
                </c:pt>
                <c:pt idx="1">
                  <c:v>JPEG</c:v>
                </c:pt>
                <c:pt idx="2">
                  <c:v>BZIP2</c:v>
                </c:pt>
                <c:pt idx="3">
                  <c:v>PNG</c:v>
                </c:pt>
                <c:pt idx="4">
                  <c:v>CMP</c:v>
                </c:pt>
              </c:strCache>
            </c:strRef>
          </c:cat>
          <c:val>
            <c:numRef>
              <c:f>Folha1!$B$90:$F$90</c:f>
              <c:numCache>
                <c:formatCode>General</c:formatCode>
                <c:ptCount val="5"/>
                <c:pt idx="0">
                  <c:v>3.06</c:v>
                </c:pt>
                <c:pt idx="1">
                  <c:v>0.32200000000000001</c:v>
                </c:pt>
                <c:pt idx="2">
                  <c:v>3.33</c:v>
                </c:pt>
                <c:pt idx="3">
                  <c:v>3.17</c:v>
                </c:pt>
                <c:pt idx="4">
                  <c:v>2.59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ED9-4349-8399-4A6567A71354}"/>
            </c:ext>
          </c:extLst>
        </c:ser>
        <c:ser>
          <c:idx val="2"/>
          <c:order val="2"/>
          <c:tx>
            <c:v>pattern.bmp</c:v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P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Folha1!$M$81:$Q$81</c:f>
              <c:strCache>
                <c:ptCount val="5"/>
                <c:pt idx="0">
                  <c:v>JPEG2000</c:v>
                </c:pt>
                <c:pt idx="1">
                  <c:v>JPEG</c:v>
                </c:pt>
                <c:pt idx="2">
                  <c:v>BZIP2</c:v>
                </c:pt>
                <c:pt idx="3">
                  <c:v>PNG</c:v>
                </c:pt>
                <c:pt idx="4">
                  <c:v>CMP</c:v>
                </c:pt>
              </c:strCache>
            </c:strRef>
          </c:cat>
          <c:val>
            <c:numRef>
              <c:f>Folha1!$B$91:$F$91</c:f>
              <c:numCache>
                <c:formatCode>General</c:formatCode>
                <c:ptCount val="5"/>
                <c:pt idx="0">
                  <c:v>2.65</c:v>
                </c:pt>
                <c:pt idx="1">
                  <c:v>1.06</c:v>
                </c:pt>
                <c:pt idx="2">
                  <c:v>1.72</c:v>
                </c:pt>
                <c:pt idx="3">
                  <c:v>2.17</c:v>
                </c:pt>
                <c:pt idx="4">
                  <c:v>1.83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ED9-4349-8399-4A6567A71354}"/>
            </c:ext>
          </c:extLst>
        </c:ser>
        <c:ser>
          <c:idx val="3"/>
          <c:order val="3"/>
          <c:tx>
            <c:v>zebra.bmp</c:v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P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Folha1!$M$81:$Q$81</c:f>
              <c:strCache>
                <c:ptCount val="5"/>
                <c:pt idx="0">
                  <c:v>JPEG2000</c:v>
                </c:pt>
                <c:pt idx="1">
                  <c:v>JPEG</c:v>
                </c:pt>
                <c:pt idx="2">
                  <c:v>BZIP2</c:v>
                </c:pt>
                <c:pt idx="3">
                  <c:v>PNG</c:v>
                </c:pt>
                <c:pt idx="4">
                  <c:v>CMP</c:v>
                </c:pt>
              </c:strCache>
            </c:strRef>
          </c:cat>
          <c:val>
            <c:numRef>
              <c:f>Folha1!$B$92:$F$92</c:f>
              <c:numCache>
                <c:formatCode>General</c:formatCode>
                <c:ptCount val="5"/>
                <c:pt idx="0">
                  <c:v>4.4800000000000004</c:v>
                </c:pt>
                <c:pt idx="1">
                  <c:v>0.98</c:v>
                </c:pt>
                <c:pt idx="2">
                  <c:v>5.36</c:v>
                </c:pt>
                <c:pt idx="3">
                  <c:v>5.21</c:v>
                </c:pt>
                <c:pt idx="4">
                  <c:v>4.4400000000000004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2ED9-4349-8399-4A6567A71354}"/>
            </c:ext>
          </c:extLst>
        </c:ser>
        <c:ser>
          <c:idx val="4"/>
          <c:order val="4"/>
          <c:tx>
            <c:strRef>
              <c:f>Folha1!$A$93</c:f>
              <c:strCache>
                <c:ptCount val="1"/>
                <c:pt idx="0">
                  <c:v>Média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P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Folha1!$M$81:$Q$81</c:f>
              <c:strCache>
                <c:ptCount val="5"/>
                <c:pt idx="0">
                  <c:v>JPEG2000</c:v>
                </c:pt>
                <c:pt idx="1">
                  <c:v>JPEG</c:v>
                </c:pt>
                <c:pt idx="2">
                  <c:v>BZIP2</c:v>
                </c:pt>
                <c:pt idx="3">
                  <c:v>PNG</c:v>
                </c:pt>
                <c:pt idx="4">
                  <c:v>CMP</c:v>
                </c:pt>
              </c:strCache>
            </c:strRef>
          </c:cat>
          <c:val>
            <c:numRef>
              <c:f>Folha1!$B$93:$F$93</c:f>
              <c:numCache>
                <c:formatCode>General</c:formatCode>
                <c:ptCount val="5"/>
                <c:pt idx="0">
                  <c:v>3.54</c:v>
                </c:pt>
                <c:pt idx="1">
                  <c:v>0.83</c:v>
                </c:pt>
                <c:pt idx="2">
                  <c:v>3.73</c:v>
                </c:pt>
                <c:pt idx="3">
                  <c:v>3.74</c:v>
                </c:pt>
                <c:pt idx="4">
                  <c:v>3.21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2ED9-4349-8399-4A6567A71354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444"/>
        <c:overlap val="-90"/>
        <c:axId val="587044328"/>
        <c:axId val="587042688"/>
      </c:barChart>
      <c:catAx>
        <c:axId val="58704432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587042688"/>
        <c:crosses val="autoZero"/>
        <c:auto val="1"/>
        <c:lblAlgn val="ctr"/>
        <c:lblOffset val="100"/>
        <c:noMultiLvlLbl val="0"/>
      </c:catAx>
      <c:valAx>
        <c:axId val="587042688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587044328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>
            <a:solidFill>
              <a:schemeClr val="tx1">
                <a:lumMod val="15000"/>
                <a:lumOff val="85000"/>
              </a:schemeClr>
            </a:solidFill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</c:dTable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PT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PT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P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pt-PT" sz="1800"/>
              <a:t>Tempo</a:t>
            </a:r>
            <a:r>
              <a:rPr lang="pt-PT" sz="1800" baseline="0"/>
              <a:t> de compressão</a:t>
            </a:r>
          </a:p>
          <a:p>
            <a:pPr>
              <a:defRPr/>
            </a:pPr>
            <a:r>
              <a:rPr lang="pt-PT" sz="1800" baseline="0"/>
              <a:t>(S)</a:t>
            </a:r>
            <a:endParaRPr lang="pt-PT" sz="180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PT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egg.bmp</c:v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P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Folha1!$M$81:$Q$81</c:f>
              <c:strCache>
                <c:ptCount val="5"/>
                <c:pt idx="0">
                  <c:v>JPEG2000</c:v>
                </c:pt>
                <c:pt idx="1">
                  <c:v>JPEG</c:v>
                </c:pt>
                <c:pt idx="2">
                  <c:v>BZIP2</c:v>
                </c:pt>
                <c:pt idx="3">
                  <c:v>PNG</c:v>
                </c:pt>
                <c:pt idx="4">
                  <c:v>CMP</c:v>
                </c:pt>
              </c:strCache>
            </c:strRef>
          </c:cat>
          <c:val>
            <c:numRef>
              <c:f>Folha1!$J$13:$N$13</c:f>
              <c:numCache>
                <c:formatCode>General</c:formatCode>
                <c:ptCount val="5"/>
                <c:pt idx="0">
                  <c:v>4.9800000000000004</c:v>
                </c:pt>
                <c:pt idx="1">
                  <c:v>0.25</c:v>
                </c:pt>
                <c:pt idx="2">
                  <c:v>1.38</c:v>
                </c:pt>
                <c:pt idx="3">
                  <c:v>0</c:v>
                </c:pt>
                <c:pt idx="4">
                  <c:v>11.18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C66-49A0-880F-264D5CCC5CE0}"/>
            </c:ext>
          </c:extLst>
        </c:ser>
        <c:ser>
          <c:idx val="1"/>
          <c:order val="1"/>
          <c:tx>
            <c:v>landscape.bmp</c:v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P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Folha1!$M$81:$Q$81</c:f>
              <c:strCache>
                <c:ptCount val="5"/>
                <c:pt idx="0">
                  <c:v>JPEG2000</c:v>
                </c:pt>
                <c:pt idx="1">
                  <c:v>JPEG</c:v>
                </c:pt>
                <c:pt idx="2">
                  <c:v>BZIP2</c:v>
                </c:pt>
                <c:pt idx="3">
                  <c:v>PNG</c:v>
                </c:pt>
                <c:pt idx="4">
                  <c:v>CMP</c:v>
                </c:pt>
              </c:strCache>
            </c:strRef>
          </c:cat>
          <c:val>
            <c:numRef>
              <c:f>Folha1!$J$14:$N$14</c:f>
              <c:numCache>
                <c:formatCode>General</c:formatCode>
                <c:ptCount val="5"/>
                <c:pt idx="0">
                  <c:v>3.54</c:v>
                </c:pt>
                <c:pt idx="1">
                  <c:v>0.15</c:v>
                </c:pt>
                <c:pt idx="2">
                  <c:v>0.97</c:v>
                </c:pt>
                <c:pt idx="3">
                  <c:v>0</c:v>
                </c:pt>
                <c:pt idx="4">
                  <c:v>7.75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C66-49A0-880F-264D5CCC5CE0}"/>
            </c:ext>
          </c:extLst>
        </c:ser>
        <c:ser>
          <c:idx val="2"/>
          <c:order val="2"/>
          <c:tx>
            <c:v>pattern.bmp</c:v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P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Folha1!$M$81:$Q$81</c:f>
              <c:strCache>
                <c:ptCount val="5"/>
                <c:pt idx="0">
                  <c:v>JPEG2000</c:v>
                </c:pt>
                <c:pt idx="1">
                  <c:v>JPEG</c:v>
                </c:pt>
                <c:pt idx="2">
                  <c:v>BZIP2</c:v>
                </c:pt>
                <c:pt idx="3">
                  <c:v>PNG</c:v>
                </c:pt>
                <c:pt idx="4">
                  <c:v>CMP</c:v>
                </c:pt>
              </c:strCache>
            </c:strRef>
          </c:cat>
          <c:val>
            <c:numRef>
              <c:f>Folha1!$J$15:$N$15</c:f>
              <c:numCache>
                <c:formatCode>General</c:formatCode>
                <c:ptCount val="5"/>
                <c:pt idx="0">
                  <c:v>9.92</c:v>
                </c:pt>
                <c:pt idx="1">
                  <c:v>0.57999999999999996</c:v>
                </c:pt>
                <c:pt idx="2">
                  <c:v>0.89</c:v>
                </c:pt>
                <c:pt idx="3">
                  <c:v>0</c:v>
                </c:pt>
                <c:pt idx="4">
                  <c:v>15.62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C66-49A0-880F-264D5CCC5CE0}"/>
            </c:ext>
          </c:extLst>
        </c:ser>
        <c:ser>
          <c:idx val="3"/>
          <c:order val="3"/>
          <c:tx>
            <c:v>zebra.bmp</c:v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P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Folha1!$M$81:$Q$81</c:f>
              <c:strCache>
                <c:ptCount val="5"/>
                <c:pt idx="0">
                  <c:v>JPEG2000</c:v>
                </c:pt>
                <c:pt idx="1">
                  <c:v>JPEG</c:v>
                </c:pt>
                <c:pt idx="2">
                  <c:v>BZIP2</c:v>
                </c:pt>
                <c:pt idx="3">
                  <c:v>PNG</c:v>
                </c:pt>
                <c:pt idx="4">
                  <c:v>CMP</c:v>
                </c:pt>
              </c:strCache>
            </c:strRef>
          </c:cat>
          <c:val>
            <c:numRef>
              <c:f>Folha1!$J$16:$N$16</c:f>
              <c:numCache>
                <c:formatCode>General</c:formatCode>
                <c:ptCount val="5"/>
                <c:pt idx="0">
                  <c:v>5.42</c:v>
                </c:pt>
                <c:pt idx="1">
                  <c:v>0.25</c:v>
                </c:pt>
                <c:pt idx="2">
                  <c:v>1.21</c:v>
                </c:pt>
                <c:pt idx="3">
                  <c:v>0</c:v>
                </c:pt>
                <c:pt idx="4">
                  <c:v>11.5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3C66-49A0-880F-264D5CCC5CE0}"/>
            </c:ext>
          </c:extLst>
        </c:ser>
        <c:ser>
          <c:idx val="4"/>
          <c:order val="4"/>
          <c:tx>
            <c:strRef>
              <c:f>Folha1!$A$93</c:f>
              <c:strCache>
                <c:ptCount val="1"/>
                <c:pt idx="0">
                  <c:v>Média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P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Folha1!$M$81:$Q$81</c:f>
              <c:strCache>
                <c:ptCount val="5"/>
                <c:pt idx="0">
                  <c:v>JPEG2000</c:v>
                </c:pt>
                <c:pt idx="1">
                  <c:v>JPEG</c:v>
                </c:pt>
                <c:pt idx="2">
                  <c:v>BZIP2</c:v>
                </c:pt>
                <c:pt idx="3">
                  <c:v>PNG</c:v>
                </c:pt>
                <c:pt idx="4">
                  <c:v>CMP</c:v>
                </c:pt>
              </c:strCache>
            </c:strRef>
          </c:cat>
          <c:val>
            <c:numRef>
              <c:f>Folha1!$J$17:$N$17</c:f>
              <c:numCache>
                <c:formatCode>General</c:formatCode>
                <c:ptCount val="5"/>
                <c:pt idx="0">
                  <c:v>5.97</c:v>
                </c:pt>
                <c:pt idx="1">
                  <c:v>0.31</c:v>
                </c:pt>
                <c:pt idx="2">
                  <c:v>1.1100000000000001</c:v>
                </c:pt>
                <c:pt idx="3">
                  <c:v>0</c:v>
                </c:pt>
                <c:pt idx="4">
                  <c:v>11.51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3C66-49A0-880F-264D5CCC5CE0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444"/>
        <c:overlap val="-90"/>
        <c:axId val="675453552"/>
        <c:axId val="675450928"/>
      </c:barChart>
      <c:catAx>
        <c:axId val="67545355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675450928"/>
        <c:crosses val="autoZero"/>
        <c:auto val="1"/>
        <c:lblAlgn val="ctr"/>
        <c:lblOffset val="100"/>
        <c:noMultiLvlLbl val="0"/>
      </c:catAx>
      <c:valAx>
        <c:axId val="675450928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675453552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>
            <a:solidFill>
              <a:schemeClr val="tx1">
                <a:lumMod val="15000"/>
                <a:lumOff val="85000"/>
              </a:schemeClr>
            </a:solidFill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PT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P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pt-PT" sz="1800"/>
              <a:t>Tempo de Descompressão</a:t>
            </a:r>
          </a:p>
          <a:p>
            <a:pPr>
              <a:defRPr/>
            </a:pPr>
            <a:r>
              <a:rPr lang="pt-PT" sz="1800"/>
              <a:t>(s)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PT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Folha1!$AO$6</c:f>
              <c:strCache>
                <c:ptCount val="1"/>
                <c:pt idx="0">
                  <c:v>egg.bmp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P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Folha1!$M$81:$Q$81</c:f>
              <c:strCache>
                <c:ptCount val="5"/>
                <c:pt idx="0">
                  <c:v>JPEG2000</c:v>
                </c:pt>
                <c:pt idx="1">
                  <c:v>JPEG</c:v>
                </c:pt>
                <c:pt idx="2">
                  <c:v>BZIP2</c:v>
                </c:pt>
                <c:pt idx="3">
                  <c:v>PNG</c:v>
                </c:pt>
                <c:pt idx="4">
                  <c:v>CMP</c:v>
                </c:pt>
              </c:strCache>
            </c:strRef>
          </c:cat>
          <c:val>
            <c:numRef>
              <c:f>Folha1!$S$13:$W$13</c:f>
              <c:numCache>
                <c:formatCode>General</c:formatCode>
                <c:ptCount val="5"/>
                <c:pt idx="0">
                  <c:v>4.03</c:v>
                </c:pt>
                <c:pt idx="1">
                  <c:v>0.19</c:v>
                </c:pt>
                <c:pt idx="2">
                  <c:v>0.89</c:v>
                </c:pt>
                <c:pt idx="3">
                  <c:v>0</c:v>
                </c:pt>
                <c:pt idx="4">
                  <c:v>0.75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AC8-4D2C-A5A0-69216BBC6235}"/>
            </c:ext>
          </c:extLst>
        </c:ser>
        <c:ser>
          <c:idx val="1"/>
          <c:order val="1"/>
          <c:tx>
            <c:strRef>
              <c:f>Folha1!$AP$6</c:f>
              <c:strCache>
                <c:ptCount val="1"/>
                <c:pt idx="0">
                  <c:v>landscape.bmp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P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Folha1!$M$81:$Q$81</c:f>
              <c:strCache>
                <c:ptCount val="5"/>
                <c:pt idx="0">
                  <c:v>JPEG2000</c:v>
                </c:pt>
                <c:pt idx="1">
                  <c:v>JPEG</c:v>
                </c:pt>
                <c:pt idx="2">
                  <c:v>BZIP2</c:v>
                </c:pt>
                <c:pt idx="3">
                  <c:v>PNG</c:v>
                </c:pt>
                <c:pt idx="4">
                  <c:v>CMP</c:v>
                </c:pt>
              </c:strCache>
            </c:strRef>
          </c:cat>
          <c:val>
            <c:numRef>
              <c:f>Folha1!$S$14:$W$14</c:f>
              <c:numCache>
                <c:formatCode>General</c:formatCode>
                <c:ptCount val="5"/>
                <c:pt idx="0">
                  <c:v>2.83</c:v>
                </c:pt>
                <c:pt idx="1">
                  <c:v>0.12</c:v>
                </c:pt>
                <c:pt idx="2">
                  <c:v>0.61</c:v>
                </c:pt>
                <c:pt idx="3">
                  <c:v>0</c:v>
                </c:pt>
                <c:pt idx="4">
                  <c:v>0.41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AC8-4D2C-A5A0-69216BBC6235}"/>
            </c:ext>
          </c:extLst>
        </c:ser>
        <c:ser>
          <c:idx val="2"/>
          <c:order val="2"/>
          <c:tx>
            <c:strRef>
              <c:f>Folha1!$AQ$6</c:f>
              <c:strCache>
                <c:ptCount val="1"/>
                <c:pt idx="0">
                  <c:v>pattern.bmp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P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Folha1!$M$81:$Q$81</c:f>
              <c:strCache>
                <c:ptCount val="5"/>
                <c:pt idx="0">
                  <c:v>JPEG2000</c:v>
                </c:pt>
                <c:pt idx="1">
                  <c:v>JPEG</c:v>
                </c:pt>
                <c:pt idx="2">
                  <c:v>BZIP2</c:v>
                </c:pt>
                <c:pt idx="3">
                  <c:v>PNG</c:v>
                </c:pt>
                <c:pt idx="4">
                  <c:v>CMP</c:v>
                </c:pt>
              </c:strCache>
            </c:strRef>
          </c:cat>
          <c:val>
            <c:numRef>
              <c:f>Folha1!$S$15:$W$15</c:f>
              <c:numCache>
                <c:formatCode>General</c:formatCode>
                <c:ptCount val="5"/>
                <c:pt idx="0">
                  <c:v>8.59</c:v>
                </c:pt>
                <c:pt idx="1">
                  <c:v>0.42</c:v>
                </c:pt>
                <c:pt idx="2">
                  <c:v>0.68</c:v>
                </c:pt>
                <c:pt idx="3">
                  <c:v>0</c:v>
                </c:pt>
                <c:pt idx="4">
                  <c:v>0.86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AC8-4D2C-A5A0-69216BBC6235}"/>
            </c:ext>
          </c:extLst>
        </c:ser>
        <c:ser>
          <c:idx val="3"/>
          <c:order val="3"/>
          <c:tx>
            <c:strRef>
              <c:f>Folha1!$AR$6</c:f>
              <c:strCache>
                <c:ptCount val="1"/>
                <c:pt idx="0">
                  <c:v>zebra.bmp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P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Folha1!$M$81:$Q$81</c:f>
              <c:strCache>
                <c:ptCount val="5"/>
                <c:pt idx="0">
                  <c:v>JPEG2000</c:v>
                </c:pt>
                <c:pt idx="1">
                  <c:v>JPEG</c:v>
                </c:pt>
                <c:pt idx="2">
                  <c:v>BZIP2</c:v>
                </c:pt>
                <c:pt idx="3">
                  <c:v>PNG</c:v>
                </c:pt>
                <c:pt idx="4">
                  <c:v>CMP</c:v>
                </c:pt>
              </c:strCache>
            </c:strRef>
          </c:cat>
          <c:val>
            <c:numRef>
              <c:f>Folha1!$S$16:$W$16</c:f>
              <c:numCache>
                <c:formatCode>General</c:formatCode>
                <c:ptCount val="5"/>
                <c:pt idx="0">
                  <c:v>4.33</c:v>
                </c:pt>
                <c:pt idx="1">
                  <c:v>0.19</c:v>
                </c:pt>
                <c:pt idx="2">
                  <c:v>0.86</c:v>
                </c:pt>
                <c:pt idx="3">
                  <c:v>0</c:v>
                </c:pt>
                <c:pt idx="4">
                  <c:v>0.95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6AC8-4D2C-A5A0-69216BBC6235}"/>
            </c:ext>
          </c:extLst>
        </c:ser>
        <c:ser>
          <c:idx val="4"/>
          <c:order val="4"/>
          <c:tx>
            <c:strRef>
              <c:f>Folha1!$A$93</c:f>
              <c:strCache>
                <c:ptCount val="1"/>
                <c:pt idx="0">
                  <c:v>Média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P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Folha1!$M$81:$Q$81</c:f>
              <c:strCache>
                <c:ptCount val="5"/>
                <c:pt idx="0">
                  <c:v>JPEG2000</c:v>
                </c:pt>
                <c:pt idx="1">
                  <c:v>JPEG</c:v>
                </c:pt>
                <c:pt idx="2">
                  <c:v>BZIP2</c:v>
                </c:pt>
                <c:pt idx="3">
                  <c:v>PNG</c:v>
                </c:pt>
                <c:pt idx="4">
                  <c:v>CMP</c:v>
                </c:pt>
              </c:strCache>
            </c:strRef>
          </c:cat>
          <c:val>
            <c:numRef>
              <c:f>Folha1!$S$17:$W$17</c:f>
              <c:numCache>
                <c:formatCode>General</c:formatCode>
                <c:ptCount val="5"/>
                <c:pt idx="0">
                  <c:v>4.95</c:v>
                </c:pt>
                <c:pt idx="1">
                  <c:v>0.23</c:v>
                </c:pt>
                <c:pt idx="2">
                  <c:v>0.76</c:v>
                </c:pt>
                <c:pt idx="3">
                  <c:v>0</c:v>
                </c:pt>
                <c:pt idx="4">
                  <c:v>0.74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6AC8-4D2C-A5A0-69216BBC6235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444"/>
        <c:overlap val="-90"/>
        <c:axId val="675327600"/>
        <c:axId val="675329896"/>
      </c:barChart>
      <c:catAx>
        <c:axId val="67532760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675329896"/>
        <c:crosses val="autoZero"/>
        <c:auto val="1"/>
        <c:lblAlgn val="ctr"/>
        <c:lblOffset val="100"/>
        <c:noMultiLvlLbl val="0"/>
      </c:catAx>
      <c:valAx>
        <c:axId val="67532989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675327600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>
            <a:solidFill>
              <a:schemeClr val="tx1">
                <a:lumMod val="15000"/>
                <a:lumOff val="85000"/>
              </a:schemeClr>
            </a:solidFill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PT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P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pt-PT" sz="1800" dirty="0"/>
              <a:t>Tempo Total (Compressão +</a:t>
            </a:r>
            <a:r>
              <a:rPr lang="pt-PT" sz="1800" baseline="0" dirty="0"/>
              <a:t> Descompressão</a:t>
            </a:r>
            <a:r>
              <a:rPr lang="pt-PT" sz="1800" dirty="0"/>
              <a:t>)</a:t>
            </a:r>
          </a:p>
          <a:p>
            <a:pPr>
              <a:defRPr/>
            </a:pPr>
            <a:r>
              <a:rPr lang="pt-PT" sz="1800" dirty="0"/>
              <a:t>(S)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PT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Folha1!$AO$6</c:f>
              <c:strCache>
                <c:ptCount val="1"/>
                <c:pt idx="0">
                  <c:v>egg.bmp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P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Folha1!$M$81:$Q$81</c:f>
              <c:strCache>
                <c:ptCount val="5"/>
                <c:pt idx="0">
                  <c:v>JPEG2000</c:v>
                </c:pt>
                <c:pt idx="1">
                  <c:v>JPEG</c:v>
                </c:pt>
                <c:pt idx="2">
                  <c:v>BZIP2</c:v>
                </c:pt>
                <c:pt idx="3">
                  <c:v>PNG</c:v>
                </c:pt>
                <c:pt idx="4">
                  <c:v>CMP</c:v>
                </c:pt>
              </c:strCache>
            </c:strRef>
          </c:cat>
          <c:val>
            <c:numRef>
              <c:f>Folha1!$S$4:$W$4</c:f>
              <c:numCache>
                <c:formatCode>General</c:formatCode>
                <c:ptCount val="5"/>
                <c:pt idx="0">
                  <c:v>9.0100000000000016</c:v>
                </c:pt>
                <c:pt idx="1">
                  <c:v>0.44</c:v>
                </c:pt>
                <c:pt idx="2">
                  <c:v>2.27</c:v>
                </c:pt>
                <c:pt idx="3">
                  <c:v>0</c:v>
                </c:pt>
                <c:pt idx="4">
                  <c:v>20.399999999999999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DD0-4819-95A0-D6FAB628A914}"/>
            </c:ext>
          </c:extLst>
        </c:ser>
        <c:ser>
          <c:idx val="1"/>
          <c:order val="1"/>
          <c:tx>
            <c:strRef>
              <c:f>Folha1!$AP$6</c:f>
              <c:strCache>
                <c:ptCount val="1"/>
                <c:pt idx="0">
                  <c:v>landscape.bmp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P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Folha1!$M$81:$Q$81</c:f>
              <c:strCache>
                <c:ptCount val="5"/>
                <c:pt idx="0">
                  <c:v>JPEG2000</c:v>
                </c:pt>
                <c:pt idx="1">
                  <c:v>JPEG</c:v>
                </c:pt>
                <c:pt idx="2">
                  <c:v>BZIP2</c:v>
                </c:pt>
                <c:pt idx="3">
                  <c:v>PNG</c:v>
                </c:pt>
                <c:pt idx="4">
                  <c:v>CMP</c:v>
                </c:pt>
              </c:strCache>
            </c:strRef>
          </c:cat>
          <c:val>
            <c:numRef>
              <c:f>Folha1!$S$5:$W$5</c:f>
              <c:numCache>
                <c:formatCode>General</c:formatCode>
                <c:ptCount val="5"/>
                <c:pt idx="0">
                  <c:v>6.37</c:v>
                </c:pt>
                <c:pt idx="1">
                  <c:v>0.27</c:v>
                </c:pt>
                <c:pt idx="2">
                  <c:v>1.58</c:v>
                </c:pt>
                <c:pt idx="3">
                  <c:v>0</c:v>
                </c:pt>
                <c:pt idx="4">
                  <c:v>15.3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DD0-4819-95A0-D6FAB628A914}"/>
            </c:ext>
          </c:extLst>
        </c:ser>
        <c:ser>
          <c:idx val="2"/>
          <c:order val="2"/>
          <c:tx>
            <c:strRef>
              <c:f>Folha1!$AQ$6</c:f>
              <c:strCache>
                <c:ptCount val="1"/>
                <c:pt idx="0">
                  <c:v>pattern.bmp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P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Folha1!$M$81:$Q$81</c:f>
              <c:strCache>
                <c:ptCount val="5"/>
                <c:pt idx="0">
                  <c:v>JPEG2000</c:v>
                </c:pt>
                <c:pt idx="1">
                  <c:v>JPEG</c:v>
                </c:pt>
                <c:pt idx="2">
                  <c:v>BZIP2</c:v>
                </c:pt>
                <c:pt idx="3">
                  <c:v>PNG</c:v>
                </c:pt>
                <c:pt idx="4">
                  <c:v>CMP</c:v>
                </c:pt>
              </c:strCache>
            </c:strRef>
          </c:cat>
          <c:val>
            <c:numRef>
              <c:f>Folha1!$S$6:$W$6</c:f>
              <c:numCache>
                <c:formatCode>General</c:formatCode>
                <c:ptCount val="5"/>
                <c:pt idx="0">
                  <c:v>18.509999999999998</c:v>
                </c:pt>
                <c:pt idx="1">
                  <c:v>1</c:v>
                </c:pt>
                <c:pt idx="2">
                  <c:v>1.57</c:v>
                </c:pt>
                <c:pt idx="3">
                  <c:v>0</c:v>
                </c:pt>
                <c:pt idx="4">
                  <c:v>16.5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DD0-4819-95A0-D6FAB628A914}"/>
            </c:ext>
          </c:extLst>
        </c:ser>
        <c:ser>
          <c:idx val="3"/>
          <c:order val="3"/>
          <c:tx>
            <c:strRef>
              <c:f>Folha1!$AR$6</c:f>
              <c:strCache>
                <c:ptCount val="1"/>
                <c:pt idx="0">
                  <c:v>zebra.bmp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P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Folha1!$M$81:$Q$81</c:f>
              <c:strCache>
                <c:ptCount val="5"/>
                <c:pt idx="0">
                  <c:v>JPEG2000</c:v>
                </c:pt>
                <c:pt idx="1">
                  <c:v>JPEG</c:v>
                </c:pt>
                <c:pt idx="2">
                  <c:v>BZIP2</c:v>
                </c:pt>
                <c:pt idx="3">
                  <c:v>PNG</c:v>
                </c:pt>
                <c:pt idx="4">
                  <c:v>CMP</c:v>
                </c:pt>
              </c:strCache>
            </c:strRef>
          </c:cat>
          <c:val>
            <c:numRef>
              <c:f>Folha1!$S$7:$W$7</c:f>
              <c:numCache>
                <c:formatCode>General</c:formatCode>
                <c:ptCount val="5"/>
                <c:pt idx="0">
                  <c:v>9.75</c:v>
                </c:pt>
                <c:pt idx="1">
                  <c:v>0.44</c:v>
                </c:pt>
                <c:pt idx="2">
                  <c:v>2.0699999999999998</c:v>
                </c:pt>
                <c:pt idx="3">
                  <c:v>0</c:v>
                </c:pt>
                <c:pt idx="4">
                  <c:v>22.2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0DD0-4819-95A0-D6FAB628A914}"/>
            </c:ext>
          </c:extLst>
        </c:ser>
        <c:ser>
          <c:idx val="4"/>
          <c:order val="4"/>
          <c:tx>
            <c:strRef>
              <c:f>Folha1!$A$93</c:f>
              <c:strCache>
                <c:ptCount val="1"/>
                <c:pt idx="0">
                  <c:v>Média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P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Folha1!$M$81:$Q$81</c:f>
              <c:strCache>
                <c:ptCount val="5"/>
                <c:pt idx="0">
                  <c:v>JPEG2000</c:v>
                </c:pt>
                <c:pt idx="1">
                  <c:v>JPEG</c:v>
                </c:pt>
                <c:pt idx="2">
                  <c:v>BZIP2</c:v>
                </c:pt>
                <c:pt idx="3">
                  <c:v>PNG</c:v>
                </c:pt>
                <c:pt idx="4">
                  <c:v>CMP</c:v>
                </c:pt>
              </c:strCache>
            </c:strRef>
          </c:cat>
          <c:val>
            <c:numRef>
              <c:f>Folha1!$S$8:$W$8</c:f>
              <c:numCache>
                <c:formatCode>General</c:formatCode>
                <c:ptCount val="5"/>
                <c:pt idx="0">
                  <c:v>10.91</c:v>
                </c:pt>
                <c:pt idx="1">
                  <c:v>0.54</c:v>
                </c:pt>
                <c:pt idx="2">
                  <c:v>1.87</c:v>
                </c:pt>
                <c:pt idx="3">
                  <c:v>0</c:v>
                </c:pt>
                <c:pt idx="4">
                  <c:v>18.600000000000001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0DD0-4819-95A0-D6FAB628A914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444"/>
        <c:overlap val="-90"/>
        <c:axId val="675416488"/>
        <c:axId val="675413864"/>
      </c:barChart>
      <c:catAx>
        <c:axId val="67541648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675413864"/>
        <c:crosses val="autoZero"/>
        <c:auto val="1"/>
        <c:lblAlgn val="ctr"/>
        <c:lblOffset val="100"/>
        <c:noMultiLvlLbl val="0"/>
      </c:catAx>
      <c:valAx>
        <c:axId val="67541386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675416488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>
            <a:solidFill>
              <a:schemeClr val="tx1">
                <a:lumMod val="15000"/>
                <a:lumOff val="85000"/>
              </a:schemeClr>
            </a:solidFill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PT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P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pt-PT" sz="2000"/>
              <a:t>Taxa de Compressão </a:t>
            </a:r>
          </a:p>
          <a:p>
            <a:pPr>
              <a:defRPr/>
            </a:pPr>
            <a:r>
              <a:rPr lang="pt-PT" sz="2000"/>
              <a:t>(%)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PT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Folha1!$AO$6</c:f>
              <c:strCache>
                <c:ptCount val="1"/>
                <c:pt idx="0">
                  <c:v>egg.bmp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P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Folha1!$M$81:$Q$81</c:f>
              <c:strCache>
                <c:ptCount val="5"/>
                <c:pt idx="0">
                  <c:v>JPEG2000</c:v>
                </c:pt>
                <c:pt idx="1">
                  <c:v>JPEG</c:v>
                </c:pt>
                <c:pt idx="2">
                  <c:v>BZIP2</c:v>
                </c:pt>
                <c:pt idx="3">
                  <c:v>PNG</c:v>
                </c:pt>
                <c:pt idx="4">
                  <c:v>CMP</c:v>
                </c:pt>
              </c:strCache>
            </c:strRef>
          </c:cat>
          <c:val>
            <c:numRef>
              <c:f>Folha1!$B$14:$F$14</c:f>
              <c:numCache>
                <c:formatCode>General</c:formatCode>
                <c:ptCount val="5"/>
                <c:pt idx="0">
                  <c:v>76.45</c:v>
                </c:pt>
                <c:pt idx="1">
                  <c:v>94.43</c:v>
                </c:pt>
                <c:pt idx="2">
                  <c:v>73.25</c:v>
                </c:pt>
                <c:pt idx="3">
                  <c:v>73.91</c:v>
                </c:pt>
                <c:pt idx="4">
                  <c:v>76.510000000000005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8B5-4C58-B6DA-29D841C3EB23}"/>
            </c:ext>
          </c:extLst>
        </c:ser>
        <c:ser>
          <c:idx val="1"/>
          <c:order val="1"/>
          <c:tx>
            <c:strRef>
              <c:f>Folha1!$AP$6</c:f>
              <c:strCache>
                <c:ptCount val="1"/>
                <c:pt idx="0">
                  <c:v>landscape.bmp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P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Folha1!$M$81:$Q$81</c:f>
              <c:strCache>
                <c:ptCount val="5"/>
                <c:pt idx="0">
                  <c:v>JPEG2000</c:v>
                </c:pt>
                <c:pt idx="1">
                  <c:v>JPEG</c:v>
                </c:pt>
                <c:pt idx="2">
                  <c:v>BZIP2</c:v>
                </c:pt>
                <c:pt idx="3">
                  <c:v>PNG</c:v>
                </c:pt>
                <c:pt idx="4">
                  <c:v>CMP</c:v>
                </c:pt>
              </c:strCache>
            </c:strRef>
          </c:cat>
          <c:val>
            <c:numRef>
              <c:f>Folha1!$B$15:$F$15</c:f>
              <c:numCache>
                <c:formatCode>General</c:formatCode>
                <c:ptCount val="5"/>
                <c:pt idx="0">
                  <c:v>70.58</c:v>
                </c:pt>
                <c:pt idx="1">
                  <c:v>96.9</c:v>
                </c:pt>
                <c:pt idx="2">
                  <c:v>67.98</c:v>
                </c:pt>
                <c:pt idx="3">
                  <c:v>69.52</c:v>
                </c:pt>
                <c:pt idx="4">
                  <c:v>75.73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8B5-4C58-B6DA-29D841C3EB23}"/>
            </c:ext>
          </c:extLst>
        </c:ser>
        <c:ser>
          <c:idx val="2"/>
          <c:order val="2"/>
          <c:tx>
            <c:strRef>
              <c:f>Folha1!$AQ$6</c:f>
              <c:strCache>
                <c:ptCount val="1"/>
                <c:pt idx="0">
                  <c:v>pattern.bmp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P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Folha1!$M$81:$Q$81</c:f>
              <c:strCache>
                <c:ptCount val="5"/>
                <c:pt idx="0">
                  <c:v>JPEG2000</c:v>
                </c:pt>
                <c:pt idx="1">
                  <c:v>JPEG</c:v>
                </c:pt>
                <c:pt idx="2">
                  <c:v>BZIP2</c:v>
                </c:pt>
                <c:pt idx="3">
                  <c:v>PNG</c:v>
                </c:pt>
                <c:pt idx="4">
                  <c:v>CMP</c:v>
                </c:pt>
              </c:strCache>
            </c:strRef>
          </c:cat>
          <c:val>
            <c:numRef>
              <c:f>Folha1!$B$16:$F$16</c:f>
              <c:numCache>
                <c:formatCode>General</c:formatCode>
                <c:ptCount val="5"/>
                <c:pt idx="0">
                  <c:v>94.2</c:v>
                </c:pt>
                <c:pt idx="1">
                  <c:v>97.68</c:v>
                </c:pt>
                <c:pt idx="2">
                  <c:v>96.24</c:v>
                </c:pt>
                <c:pt idx="3">
                  <c:v>95.25</c:v>
                </c:pt>
                <c:pt idx="4">
                  <c:v>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8B5-4C58-B6DA-29D841C3EB23}"/>
            </c:ext>
          </c:extLst>
        </c:ser>
        <c:ser>
          <c:idx val="3"/>
          <c:order val="3"/>
          <c:tx>
            <c:strRef>
              <c:f>Folha1!$AR$6</c:f>
              <c:strCache>
                <c:ptCount val="1"/>
                <c:pt idx="0">
                  <c:v>zebra.bmp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P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Folha1!$M$81:$Q$81</c:f>
              <c:strCache>
                <c:ptCount val="5"/>
                <c:pt idx="0">
                  <c:v>JPEG2000</c:v>
                </c:pt>
                <c:pt idx="1">
                  <c:v>JPEG</c:v>
                </c:pt>
                <c:pt idx="2">
                  <c:v>BZIP2</c:v>
                </c:pt>
                <c:pt idx="3">
                  <c:v>PNG</c:v>
                </c:pt>
                <c:pt idx="4">
                  <c:v>CMP</c:v>
                </c:pt>
              </c:strCache>
            </c:strRef>
          </c:cat>
          <c:val>
            <c:numRef>
              <c:f>Folha1!$B$17:$F$17</c:f>
              <c:numCache>
                <c:formatCode>General</c:formatCode>
                <c:ptCount val="5"/>
                <c:pt idx="0">
                  <c:v>71.819999999999993</c:v>
                </c:pt>
                <c:pt idx="1">
                  <c:v>93.84</c:v>
                </c:pt>
                <c:pt idx="2">
                  <c:v>66.290000000000006</c:v>
                </c:pt>
                <c:pt idx="3">
                  <c:v>67.23</c:v>
                </c:pt>
                <c:pt idx="4">
                  <c:v>72.17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88B5-4C58-B6DA-29D841C3EB23}"/>
            </c:ext>
          </c:extLst>
        </c:ser>
        <c:ser>
          <c:idx val="4"/>
          <c:order val="4"/>
          <c:tx>
            <c:v>Média</c:v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P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Folha1!$M$81:$Q$81</c:f>
              <c:strCache>
                <c:ptCount val="5"/>
                <c:pt idx="0">
                  <c:v>JPEG2000</c:v>
                </c:pt>
                <c:pt idx="1">
                  <c:v>JPEG</c:v>
                </c:pt>
                <c:pt idx="2">
                  <c:v>BZIP2</c:v>
                </c:pt>
                <c:pt idx="3">
                  <c:v>PNG</c:v>
                </c:pt>
                <c:pt idx="4">
                  <c:v>CMP</c:v>
                </c:pt>
              </c:strCache>
            </c:strRef>
          </c:cat>
          <c:val>
            <c:numRef>
              <c:f>Folha1!$B$18:$F$18</c:f>
              <c:numCache>
                <c:formatCode>General</c:formatCode>
                <c:ptCount val="5"/>
                <c:pt idx="0">
                  <c:v>78.260000000000005</c:v>
                </c:pt>
                <c:pt idx="1">
                  <c:v>95.71</c:v>
                </c:pt>
                <c:pt idx="2">
                  <c:v>75.94</c:v>
                </c:pt>
                <c:pt idx="3">
                  <c:v>76.48</c:v>
                </c:pt>
                <c:pt idx="4">
                  <c:v>80.099999999999994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88B5-4C58-B6DA-29D841C3EB23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444"/>
        <c:overlap val="-90"/>
        <c:axId val="654136504"/>
        <c:axId val="654138800"/>
      </c:barChart>
      <c:catAx>
        <c:axId val="65413650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654138800"/>
        <c:crosses val="autoZero"/>
        <c:auto val="1"/>
        <c:lblAlgn val="ctr"/>
        <c:lblOffset val="100"/>
        <c:noMultiLvlLbl val="0"/>
      </c:catAx>
      <c:valAx>
        <c:axId val="65413880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654136504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>
            <a:solidFill>
              <a:schemeClr val="tx1">
                <a:lumMod val="15000"/>
                <a:lumOff val="85000"/>
              </a:schemeClr>
            </a:solidFill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PT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P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pt-PT" sz="1800" b="1" i="0" cap="all" baseline="0">
                <a:effectLst/>
              </a:rPr>
              <a:t>Tamanho Após Compressão</a:t>
            </a:r>
            <a:endParaRPr lang="pt-PT">
              <a:effectLst/>
            </a:endParaRPr>
          </a:p>
          <a:p>
            <a:pPr>
              <a:defRPr/>
            </a:pPr>
            <a:r>
              <a:rPr lang="pt-PT" sz="1800" b="1" i="0" cap="all" baseline="0">
                <a:effectLst/>
              </a:rPr>
              <a:t>(MB)</a:t>
            </a:r>
            <a:endParaRPr lang="pt-PT">
              <a:effectLst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PT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egg.bmp</c:v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Folha1!$Q$32:$AF$32</c:f>
              <c:strCache>
                <c:ptCount val="16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Média</c:v>
                </c:pt>
              </c:strCache>
            </c:strRef>
          </c:cat>
          <c:val>
            <c:numRef>
              <c:f>Folha1!$Q$34:$AF$34</c:f>
              <c:numCache>
                <c:formatCode>General</c:formatCode>
                <c:ptCount val="16"/>
                <c:pt idx="0">
                  <c:v>6.8599999999999985</c:v>
                </c:pt>
                <c:pt idx="1">
                  <c:v>5.49</c:v>
                </c:pt>
                <c:pt idx="2">
                  <c:v>5.24</c:v>
                </c:pt>
                <c:pt idx="3">
                  <c:v>5.37</c:v>
                </c:pt>
                <c:pt idx="4">
                  <c:v>4.5</c:v>
                </c:pt>
                <c:pt idx="5">
                  <c:v>5.2</c:v>
                </c:pt>
                <c:pt idx="6">
                  <c:v>5.2</c:v>
                </c:pt>
                <c:pt idx="7">
                  <c:v>7.84</c:v>
                </c:pt>
                <c:pt idx="8">
                  <c:v>4.74</c:v>
                </c:pt>
                <c:pt idx="9">
                  <c:v>4.9800000000000004</c:v>
                </c:pt>
                <c:pt idx="10">
                  <c:v>4.59</c:v>
                </c:pt>
                <c:pt idx="11">
                  <c:v>4.45</c:v>
                </c:pt>
                <c:pt idx="12">
                  <c:v>4.6399999999999997</c:v>
                </c:pt>
                <c:pt idx="13">
                  <c:v>3.98</c:v>
                </c:pt>
                <c:pt idx="14">
                  <c:v>3.98</c:v>
                </c:pt>
                <c:pt idx="15">
                  <c:v>5.14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623-47A8-81C0-1B7FCEDCF8DE}"/>
            </c:ext>
          </c:extLst>
        </c:ser>
        <c:ser>
          <c:idx val="1"/>
          <c:order val="1"/>
          <c:tx>
            <c:v>landscape.bmp</c:v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Folha1!$Q$32:$AF$32</c:f>
              <c:strCache>
                <c:ptCount val="16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Média</c:v>
                </c:pt>
              </c:strCache>
            </c:strRef>
          </c:cat>
          <c:val>
            <c:numRef>
              <c:f>Folha1!$Q$35:$AF$35</c:f>
              <c:numCache>
                <c:formatCode>General</c:formatCode>
                <c:ptCount val="16"/>
                <c:pt idx="0">
                  <c:v>4.63</c:v>
                </c:pt>
                <c:pt idx="1">
                  <c:v>3.84</c:v>
                </c:pt>
                <c:pt idx="2">
                  <c:v>3.3899999999999997</c:v>
                </c:pt>
                <c:pt idx="3">
                  <c:v>3.55</c:v>
                </c:pt>
                <c:pt idx="4">
                  <c:v>3.4</c:v>
                </c:pt>
                <c:pt idx="5">
                  <c:v>3.3299999999999992</c:v>
                </c:pt>
                <c:pt idx="6">
                  <c:v>3.34</c:v>
                </c:pt>
                <c:pt idx="7">
                  <c:v>5.09</c:v>
                </c:pt>
                <c:pt idx="8">
                  <c:v>2.8899999999999997</c:v>
                </c:pt>
                <c:pt idx="9">
                  <c:v>3.22</c:v>
                </c:pt>
                <c:pt idx="10">
                  <c:v>2.8699999999999997</c:v>
                </c:pt>
                <c:pt idx="11">
                  <c:v>2.8899999999999997</c:v>
                </c:pt>
                <c:pt idx="12">
                  <c:v>2.9699999999999998</c:v>
                </c:pt>
                <c:pt idx="13">
                  <c:v>2.59</c:v>
                </c:pt>
                <c:pt idx="14">
                  <c:v>2.7800000000000002</c:v>
                </c:pt>
                <c:pt idx="15">
                  <c:v>3.3899999999999997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623-47A8-81C0-1B7FCEDCF8DE}"/>
            </c:ext>
          </c:extLst>
        </c:ser>
        <c:ser>
          <c:idx val="2"/>
          <c:order val="2"/>
          <c:tx>
            <c:v>pattern.bmp</c:v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Folha1!$Q$32:$AF$32</c:f>
              <c:strCache>
                <c:ptCount val="16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Média</c:v>
                </c:pt>
              </c:strCache>
            </c:strRef>
          </c:cat>
          <c:val>
            <c:numRef>
              <c:f>Folha1!$Q$36:$AF$36</c:f>
              <c:numCache>
                <c:formatCode>General</c:formatCode>
                <c:ptCount val="16"/>
                <c:pt idx="0">
                  <c:v>2.65</c:v>
                </c:pt>
                <c:pt idx="1">
                  <c:v>2.63</c:v>
                </c:pt>
                <c:pt idx="2">
                  <c:v>2.4699999999999998</c:v>
                </c:pt>
                <c:pt idx="3">
                  <c:v>2.5099999999999998</c:v>
                </c:pt>
                <c:pt idx="4">
                  <c:v>2.2799999999999998</c:v>
                </c:pt>
                <c:pt idx="5">
                  <c:v>2.48</c:v>
                </c:pt>
                <c:pt idx="6">
                  <c:v>2.54</c:v>
                </c:pt>
                <c:pt idx="7">
                  <c:v>5.78</c:v>
                </c:pt>
                <c:pt idx="8">
                  <c:v>2.3899999999999997</c:v>
                </c:pt>
                <c:pt idx="9">
                  <c:v>2.4</c:v>
                </c:pt>
                <c:pt idx="10">
                  <c:v>2.44</c:v>
                </c:pt>
                <c:pt idx="11">
                  <c:v>1.8800000000000001</c:v>
                </c:pt>
                <c:pt idx="12">
                  <c:v>1.83</c:v>
                </c:pt>
                <c:pt idx="13">
                  <c:v>2.1800000000000002</c:v>
                </c:pt>
                <c:pt idx="14">
                  <c:v>2.0099999999999998</c:v>
                </c:pt>
                <c:pt idx="15">
                  <c:v>2.56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623-47A8-81C0-1B7FCEDCF8DE}"/>
            </c:ext>
          </c:extLst>
        </c:ser>
        <c:ser>
          <c:idx val="3"/>
          <c:order val="3"/>
          <c:tx>
            <c:v>zebra.bmp</c:v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Folha1!$Q$32:$AF$32</c:f>
              <c:strCache>
                <c:ptCount val="16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Média</c:v>
                </c:pt>
              </c:strCache>
            </c:strRef>
          </c:cat>
          <c:val>
            <c:numRef>
              <c:f>Folha1!$Q$37:$AF$37</c:f>
              <c:numCache>
                <c:formatCode>General</c:formatCode>
                <c:ptCount val="16"/>
                <c:pt idx="0">
                  <c:v>8.4600000000000026</c:v>
                </c:pt>
                <c:pt idx="1">
                  <c:v>6.18</c:v>
                </c:pt>
                <c:pt idx="2">
                  <c:v>5.75</c:v>
                </c:pt>
                <c:pt idx="3">
                  <c:v>6.04</c:v>
                </c:pt>
                <c:pt idx="4">
                  <c:v>5.0599999999999996</c:v>
                </c:pt>
                <c:pt idx="5">
                  <c:v>5.6899999999999995</c:v>
                </c:pt>
                <c:pt idx="6">
                  <c:v>5.68</c:v>
                </c:pt>
                <c:pt idx="7">
                  <c:v>8.56</c:v>
                </c:pt>
                <c:pt idx="8">
                  <c:v>5.57</c:v>
                </c:pt>
                <c:pt idx="9">
                  <c:v>5.84</c:v>
                </c:pt>
                <c:pt idx="10">
                  <c:v>5.55</c:v>
                </c:pt>
                <c:pt idx="11">
                  <c:v>5.4700000000000015</c:v>
                </c:pt>
                <c:pt idx="12">
                  <c:v>5.29</c:v>
                </c:pt>
                <c:pt idx="13">
                  <c:v>4.4400000000000004</c:v>
                </c:pt>
                <c:pt idx="14">
                  <c:v>4.57</c:v>
                </c:pt>
                <c:pt idx="15">
                  <c:v>5.88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A623-47A8-81C0-1B7FCEDCF8DE}"/>
            </c:ext>
          </c:extLst>
        </c:ser>
        <c:ser>
          <c:idx val="4"/>
          <c:order val="4"/>
          <c:tx>
            <c:v>Média</c:v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Folha1!$Q$32:$AF$32</c:f>
              <c:strCache>
                <c:ptCount val="16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Média</c:v>
                </c:pt>
              </c:strCache>
            </c:strRef>
          </c:cat>
          <c:val>
            <c:numRef>
              <c:f>Folha1!$Q$62:$AE$62</c:f>
              <c:numCache>
                <c:formatCode>General</c:formatCode>
                <c:ptCount val="15"/>
                <c:pt idx="0">
                  <c:v>5.7</c:v>
                </c:pt>
                <c:pt idx="1">
                  <c:v>4.5</c:v>
                </c:pt>
                <c:pt idx="2">
                  <c:v>4.2</c:v>
                </c:pt>
                <c:pt idx="3">
                  <c:v>4.4000000000000004</c:v>
                </c:pt>
                <c:pt idx="4">
                  <c:v>3.8</c:v>
                </c:pt>
                <c:pt idx="5">
                  <c:v>4.2</c:v>
                </c:pt>
                <c:pt idx="6">
                  <c:v>4.2</c:v>
                </c:pt>
                <c:pt idx="7">
                  <c:v>6.8</c:v>
                </c:pt>
                <c:pt idx="8">
                  <c:v>3.9</c:v>
                </c:pt>
                <c:pt idx="9">
                  <c:v>4.0999999999999996</c:v>
                </c:pt>
                <c:pt idx="10">
                  <c:v>3.9</c:v>
                </c:pt>
                <c:pt idx="11">
                  <c:v>3.7</c:v>
                </c:pt>
                <c:pt idx="12">
                  <c:v>3.7</c:v>
                </c:pt>
                <c:pt idx="13">
                  <c:v>3.3</c:v>
                </c:pt>
                <c:pt idx="14">
                  <c:v>3.3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623-47A8-81C0-1B7FCEDCF8D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09566208"/>
        <c:axId val="106827776"/>
      </c:barChart>
      <c:catAx>
        <c:axId val="1095662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106827776"/>
        <c:crosses val="autoZero"/>
        <c:auto val="1"/>
        <c:lblAlgn val="ctr"/>
        <c:lblOffset val="100"/>
        <c:noMultiLvlLbl val="0"/>
      </c:catAx>
      <c:valAx>
        <c:axId val="1068277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109566208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PT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P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pt-PT" sz="1800" b="1" i="0" cap="all" baseline="0">
                <a:effectLst/>
              </a:rPr>
              <a:t>Tempo de Compressão</a:t>
            </a:r>
            <a:endParaRPr lang="pt-PT">
              <a:effectLst/>
            </a:endParaRPr>
          </a:p>
          <a:p>
            <a:pPr>
              <a:defRPr/>
            </a:pPr>
            <a:r>
              <a:rPr lang="pt-PT" sz="1800" b="1" i="0" cap="all" baseline="0">
                <a:effectLst/>
              </a:rPr>
              <a:t>(s)</a:t>
            </a:r>
            <a:endParaRPr lang="pt-PT">
              <a:effectLst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PT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egg.bmp</c:v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Folha1!$Q$32:$AF$32</c:f>
              <c:strCache>
                <c:ptCount val="16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Média</c:v>
                </c:pt>
              </c:strCache>
            </c:strRef>
          </c:cat>
          <c:val>
            <c:numRef>
              <c:f>Folha1!$Q$23:$AF$23</c:f>
              <c:numCache>
                <c:formatCode>General</c:formatCode>
                <c:ptCount val="16"/>
                <c:pt idx="0">
                  <c:v>45.14</c:v>
                </c:pt>
                <c:pt idx="1">
                  <c:v>22.09</c:v>
                </c:pt>
                <c:pt idx="2">
                  <c:v>26.4</c:v>
                </c:pt>
                <c:pt idx="3">
                  <c:v>24.34</c:v>
                </c:pt>
                <c:pt idx="4">
                  <c:v>19.77</c:v>
                </c:pt>
                <c:pt idx="5">
                  <c:v>31.51</c:v>
                </c:pt>
                <c:pt idx="6">
                  <c:v>32.96</c:v>
                </c:pt>
                <c:pt idx="7">
                  <c:v>27.41</c:v>
                </c:pt>
                <c:pt idx="8">
                  <c:v>19.7</c:v>
                </c:pt>
                <c:pt idx="9">
                  <c:v>11.18</c:v>
                </c:pt>
                <c:pt idx="10">
                  <c:v>19.649999999999999</c:v>
                </c:pt>
                <c:pt idx="11">
                  <c:v>44.06</c:v>
                </c:pt>
                <c:pt idx="12">
                  <c:v>43.97</c:v>
                </c:pt>
                <c:pt idx="13">
                  <c:v>23.57</c:v>
                </c:pt>
                <c:pt idx="14">
                  <c:v>41.81</c:v>
                </c:pt>
                <c:pt idx="15">
                  <c:v>28.9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7BC-4BBE-8ADA-F33A88460A54}"/>
            </c:ext>
          </c:extLst>
        </c:ser>
        <c:ser>
          <c:idx val="1"/>
          <c:order val="1"/>
          <c:tx>
            <c:v>landscape.bmp</c:v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Folha1!$Q$32:$AF$32</c:f>
              <c:strCache>
                <c:ptCount val="16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Média</c:v>
                </c:pt>
              </c:strCache>
            </c:strRef>
          </c:cat>
          <c:val>
            <c:numRef>
              <c:f>Folha1!$Q$24:$AF$24</c:f>
              <c:numCache>
                <c:formatCode>General</c:formatCode>
                <c:ptCount val="16"/>
                <c:pt idx="0">
                  <c:v>29.650000000000006</c:v>
                </c:pt>
                <c:pt idx="1">
                  <c:v>16.010000000000005</c:v>
                </c:pt>
                <c:pt idx="2">
                  <c:v>10.54</c:v>
                </c:pt>
                <c:pt idx="3">
                  <c:v>9.77</c:v>
                </c:pt>
                <c:pt idx="4">
                  <c:v>15.07</c:v>
                </c:pt>
                <c:pt idx="5">
                  <c:v>11.47</c:v>
                </c:pt>
                <c:pt idx="6">
                  <c:v>10.3</c:v>
                </c:pt>
                <c:pt idx="7">
                  <c:v>18.41</c:v>
                </c:pt>
                <c:pt idx="8">
                  <c:v>15.52</c:v>
                </c:pt>
                <c:pt idx="9">
                  <c:v>7.75</c:v>
                </c:pt>
                <c:pt idx="10">
                  <c:v>14.860000000000003</c:v>
                </c:pt>
                <c:pt idx="11">
                  <c:v>35.630000000000003</c:v>
                </c:pt>
                <c:pt idx="12">
                  <c:v>36.49</c:v>
                </c:pt>
                <c:pt idx="13">
                  <c:v>18.36</c:v>
                </c:pt>
                <c:pt idx="14">
                  <c:v>34.17</c:v>
                </c:pt>
                <c:pt idx="15">
                  <c:v>18.93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7BC-4BBE-8ADA-F33A88460A54}"/>
            </c:ext>
          </c:extLst>
        </c:ser>
        <c:ser>
          <c:idx val="2"/>
          <c:order val="2"/>
          <c:tx>
            <c:v>pattern.bmp</c:v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Folha1!$Q$32:$AF$32</c:f>
              <c:strCache>
                <c:ptCount val="16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Média</c:v>
                </c:pt>
              </c:strCache>
            </c:strRef>
          </c:cat>
          <c:val>
            <c:numRef>
              <c:f>Folha1!$Q$25:$AF$25</c:f>
              <c:numCache>
                <c:formatCode>General</c:formatCode>
                <c:ptCount val="16"/>
                <c:pt idx="0">
                  <c:v>78.39</c:v>
                </c:pt>
                <c:pt idx="1">
                  <c:v>20.29</c:v>
                </c:pt>
                <c:pt idx="2">
                  <c:v>246.83</c:v>
                </c:pt>
                <c:pt idx="3">
                  <c:v>150.08000000000001</c:v>
                </c:pt>
                <c:pt idx="4">
                  <c:v>22.21</c:v>
                </c:pt>
                <c:pt idx="5">
                  <c:v>263.63</c:v>
                </c:pt>
                <c:pt idx="6">
                  <c:v>281.63</c:v>
                </c:pt>
                <c:pt idx="7">
                  <c:v>29.66</c:v>
                </c:pt>
                <c:pt idx="8">
                  <c:v>16.959999999999994</c:v>
                </c:pt>
                <c:pt idx="9">
                  <c:v>23.259999999999994</c:v>
                </c:pt>
                <c:pt idx="10">
                  <c:v>15.62</c:v>
                </c:pt>
                <c:pt idx="11">
                  <c:v>25.439999999999994</c:v>
                </c:pt>
                <c:pt idx="12">
                  <c:v>21.45</c:v>
                </c:pt>
                <c:pt idx="13">
                  <c:v>18</c:v>
                </c:pt>
                <c:pt idx="14">
                  <c:v>24.7</c:v>
                </c:pt>
                <c:pt idx="15">
                  <c:v>82.54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7BC-4BBE-8ADA-F33A88460A54}"/>
            </c:ext>
          </c:extLst>
        </c:ser>
        <c:ser>
          <c:idx val="3"/>
          <c:order val="3"/>
          <c:tx>
            <c:v>zebra.bmp</c:v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Folha1!$Q$32:$AF$32</c:f>
              <c:strCache>
                <c:ptCount val="16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Média</c:v>
                </c:pt>
              </c:strCache>
            </c:strRef>
          </c:cat>
          <c:val>
            <c:numRef>
              <c:f>Folha1!$Q$26:$AF$26</c:f>
              <c:numCache>
                <c:formatCode>General</c:formatCode>
                <c:ptCount val="16"/>
                <c:pt idx="0">
                  <c:v>53.53</c:v>
                </c:pt>
                <c:pt idx="1">
                  <c:v>21.77</c:v>
                </c:pt>
                <c:pt idx="2">
                  <c:v>16.7</c:v>
                </c:pt>
                <c:pt idx="3">
                  <c:v>18.439999999999994</c:v>
                </c:pt>
                <c:pt idx="4">
                  <c:v>21.04</c:v>
                </c:pt>
                <c:pt idx="5">
                  <c:v>17.939999999999994</c:v>
                </c:pt>
                <c:pt idx="6">
                  <c:v>18.34</c:v>
                </c:pt>
                <c:pt idx="7">
                  <c:v>27.959999999999994</c:v>
                </c:pt>
                <c:pt idx="8">
                  <c:v>22.51</c:v>
                </c:pt>
                <c:pt idx="9">
                  <c:v>11.5</c:v>
                </c:pt>
                <c:pt idx="10">
                  <c:v>21.22</c:v>
                </c:pt>
                <c:pt idx="11">
                  <c:v>46.07</c:v>
                </c:pt>
                <c:pt idx="12">
                  <c:v>54.68</c:v>
                </c:pt>
                <c:pt idx="13">
                  <c:v>25.06</c:v>
                </c:pt>
                <c:pt idx="14">
                  <c:v>43.27</c:v>
                </c:pt>
                <c:pt idx="15">
                  <c:v>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07BC-4BBE-8ADA-F33A88460A54}"/>
            </c:ext>
          </c:extLst>
        </c:ser>
        <c:ser>
          <c:idx val="4"/>
          <c:order val="4"/>
          <c:tx>
            <c:v>Média</c:v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Folha1!$Q$32:$AF$32</c:f>
              <c:strCache>
                <c:ptCount val="16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Média</c:v>
                </c:pt>
              </c:strCache>
            </c:strRef>
          </c:cat>
          <c:val>
            <c:numRef>
              <c:f>Folha1!$Q$58:$AE$58</c:f>
              <c:numCache>
                <c:formatCode>General</c:formatCode>
                <c:ptCount val="15"/>
                <c:pt idx="0">
                  <c:v>51.7</c:v>
                </c:pt>
                <c:pt idx="1">
                  <c:v>20</c:v>
                </c:pt>
                <c:pt idx="2">
                  <c:v>75.099999999999994</c:v>
                </c:pt>
                <c:pt idx="3">
                  <c:v>50.7</c:v>
                </c:pt>
                <c:pt idx="4">
                  <c:v>19.5</c:v>
                </c:pt>
                <c:pt idx="5">
                  <c:v>81.099999999999994</c:v>
                </c:pt>
                <c:pt idx="6">
                  <c:v>85.8</c:v>
                </c:pt>
                <c:pt idx="7">
                  <c:v>25.9</c:v>
                </c:pt>
                <c:pt idx="8">
                  <c:v>18.7</c:v>
                </c:pt>
                <c:pt idx="9">
                  <c:v>13.4</c:v>
                </c:pt>
                <c:pt idx="10">
                  <c:v>17.8</c:v>
                </c:pt>
                <c:pt idx="11">
                  <c:v>37.800000000000004</c:v>
                </c:pt>
                <c:pt idx="12">
                  <c:v>39.1</c:v>
                </c:pt>
                <c:pt idx="13">
                  <c:v>21.2</c:v>
                </c:pt>
                <c:pt idx="14">
                  <c:v>36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07BC-4BBE-8ADA-F33A88460A5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09775104"/>
        <c:axId val="109793280"/>
      </c:barChart>
      <c:catAx>
        <c:axId val="1097751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109793280"/>
        <c:crosses val="autoZero"/>
        <c:auto val="1"/>
        <c:lblAlgn val="ctr"/>
        <c:lblOffset val="100"/>
        <c:noMultiLvlLbl val="0"/>
      </c:catAx>
      <c:valAx>
        <c:axId val="1097932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109775104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PT"/>
    </a:p>
  </c:txPr>
  <c:externalData r:id="rId3">
    <c:autoUpdate val="0"/>
  </c:externalData>
  <c:userShapes r:id="rId4"/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P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pt-PT" sz="1800" b="1" i="0" cap="all" baseline="0">
                <a:effectLst/>
              </a:rPr>
              <a:t>Tempo de DESCompressão</a:t>
            </a:r>
            <a:endParaRPr lang="pt-PT">
              <a:effectLst/>
            </a:endParaRPr>
          </a:p>
          <a:p>
            <a:pPr>
              <a:defRPr/>
            </a:pPr>
            <a:r>
              <a:rPr lang="pt-PT" sz="1800" b="1" i="0" cap="all" baseline="0">
                <a:effectLst/>
              </a:rPr>
              <a:t>(s)</a:t>
            </a:r>
            <a:endParaRPr lang="pt-PT">
              <a:effectLst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PT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egg.bmp</c:v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Folha1!$Q$32:$AF$32</c:f>
              <c:strCache>
                <c:ptCount val="16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Média</c:v>
                </c:pt>
              </c:strCache>
            </c:strRef>
          </c:cat>
          <c:val>
            <c:numRef>
              <c:f>Folha1!$Q$50:$AF$50</c:f>
              <c:numCache>
                <c:formatCode>General</c:formatCode>
                <c:ptCount val="16"/>
                <c:pt idx="0">
                  <c:v>69.28</c:v>
                </c:pt>
                <c:pt idx="1">
                  <c:v>31.21</c:v>
                </c:pt>
                <c:pt idx="2">
                  <c:v>31.43</c:v>
                </c:pt>
                <c:pt idx="3">
                  <c:v>30.95</c:v>
                </c:pt>
                <c:pt idx="4">
                  <c:v>69.599999999999994</c:v>
                </c:pt>
                <c:pt idx="5">
                  <c:v>26.84</c:v>
                </c:pt>
                <c:pt idx="6">
                  <c:v>25.95</c:v>
                </c:pt>
                <c:pt idx="7">
                  <c:v>83.63</c:v>
                </c:pt>
                <c:pt idx="8">
                  <c:v>0.75000000000000022</c:v>
                </c:pt>
                <c:pt idx="9">
                  <c:v>127.9</c:v>
                </c:pt>
                <c:pt idx="10">
                  <c:v>0.79</c:v>
                </c:pt>
                <c:pt idx="11">
                  <c:v>22.68</c:v>
                </c:pt>
                <c:pt idx="12">
                  <c:v>24.24</c:v>
                </c:pt>
                <c:pt idx="13">
                  <c:v>44.75</c:v>
                </c:pt>
                <c:pt idx="14">
                  <c:v>75.069999999999993</c:v>
                </c:pt>
                <c:pt idx="15">
                  <c:v>44.34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62F-46F1-899A-85CEE97DC2E0}"/>
            </c:ext>
          </c:extLst>
        </c:ser>
        <c:ser>
          <c:idx val="1"/>
          <c:order val="1"/>
          <c:tx>
            <c:v>landscape.bmp</c:v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Folha1!$Q$32:$AF$32</c:f>
              <c:strCache>
                <c:ptCount val="16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Média</c:v>
                </c:pt>
              </c:strCache>
            </c:strRef>
          </c:cat>
          <c:val>
            <c:numRef>
              <c:f>Folha1!$Q$51:$AF$51</c:f>
              <c:numCache>
                <c:formatCode>General</c:formatCode>
                <c:ptCount val="16"/>
                <c:pt idx="0">
                  <c:v>44.36</c:v>
                </c:pt>
                <c:pt idx="1">
                  <c:v>22.82</c:v>
                </c:pt>
                <c:pt idx="2">
                  <c:v>23.310000000000006</c:v>
                </c:pt>
                <c:pt idx="3">
                  <c:v>18.2</c:v>
                </c:pt>
                <c:pt idx="4">
                  <c:v>56.28</c:v>
                </c:pt>
                <c:pt idx="5">
                  <c:v>17.350000000000001</c:v>
                </c:pt>
                <c:pt idx="6">
                  <c:v>15.57</c:v>
                </c:pt>
                <c:pt idx="7">
                  <c:v>55.34</c:v>
                </c:pt>
                <c:pt idx="8">
                  <c:v>0.45</c:v>
                </c:pt>
                <c:pt idx="9">
                  <c:v>81.010000000000005</c:v>
                </c:pt>
                <c:pt idx="10">
                  <c:v>0.41000000000000009</c:v>
                </c:pt>
                <c:pt idx="11">
                  <c:v>19.37</c:v>
                </c:pt>
                <c:pt idx="12">
                  <c:v>20.37</c:v>
                </c:pt>
                <c:pt idx="13">
                  <c:v>44.6</c:v>
                </c:pt>
                <c:pt idx="14">
                  <c:v>57.290000000000013</c:v>
                </c:pt>
                <c:pt idx="15">
                  <c:v>31.779999999999994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62F-46F1-899A-85CEE97DC2E0}"/>
            </c:ext>
          </c:extLst>
        </c:ser>
        <c:ser>
          <c:idx val="2"/>
          <c:order val="2"/>
          <c:tx>
            <c:v>pattern.bmp</c:v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Folha1!$Q$32:$AF$32</c:f>
              <c:strCache>
                <c:ptCount val="16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Média</c:v>
                </c:pt>
              </c:strCache>
            </c:strRef>
          </c:cat>
          <c:val>
            <c:numRef>
              <c:f>Folha1!$Q$52:$AF$52</c:f>
              <c:numCache>
                <c:formatCode>General</c:formatCode>
                <c:ptCount val="16"/>
                <c:pt idx="0">
                  <c:v>109.8</c:v>
                </c:pt>
                <c:pt idx="1">
                  <c:v>21.110000000000007</c:v>
                </c:pt>
                <c:pt idx="2">
                  <c:v>21.7</c:v>
                </c:pt>
                <c:pt idx="3">
                  <c:v>18.399999999999999</c:v>
                </c:pt>
                <c:pt idx="4">
                  <c:v>160.34</c:v>
                </c:pt>
                <c:pt idx="5">
                  <c:v>19.239999999999991</c:v>
                </c:pt>
                <c:pt idx="6">
                  <c:v>20.650000000000006</c:v>
                </c:pt>
                <c:pt idx="7">
                  <c:v>122.8</c:v>
                </c:pt>
                <c:pt idx="8">
                  <c:v>0.96000000000000019</c:v>
                </c:pt>
                <c:pt idx="9">
                  <c:v>167.19</c:v>
                </c:pt>
                <c:pt idx="10">
                  <c:v>0.86000000000000021</c:v>
                </c:pt>
                <c:pt idx="11">
                  <c:v>15.93</c:v>
                </c:pt>
                <c:pt idx="12">
                  <c:v>16.77</c:v>
                </c:pt>
                <c:pt idx="13">
                  <c:v>134.13999999999999</c:v>
                </c:pt>
                <c:pt idx="14">
                  <c:v>153.85000000000005</c:v>
                </c:pt>
                <c:pt idx="15">
                  <c:v>65.58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62F-46F1-899A-85CEE97DC2E0}"/>
            </c:ext>
          </c:extLst>
        </c:ser>
        <c:ser>
          <c:idx val="3"/>
          <c:order val="3"/>
          <c:tx>
            <c:v>zebra.bmp</c:v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Folha1!$Q$32:$AF$32</c:f>
              <c:strCache>
                <c:ptCount val="16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Média</c:v>
                </c:pt>
              </c:strCache>
            </c:strRef>
          </c:cat>
          <c:val>
            <c:numRef>
              <c:f>Folha1!$Q$53:$AF$53</c:f>
              <c:numCache>
                <c:formatCode>General</c:formatCode>
                <c:ptCount val="16"/>
                <c:pt idx="0">
                  <c:v>74.95</c:v>
                </c:pt>
                <c:pt idx="1">
                  <c:v>33.340000000000003</c:v>
                </c:pt>
                <c:pt idx="2">
                  <c:v>31.75</c:v>
                </c:pt>
                <c:pt idx="3">
                  <c:v>29.56</c:v>
                </c:pt>
                <c:pt idx="4">
                  <c:v>75.349999999999994</c:v>
                </c:pt>
                <c:pt idx="5">
                  <c:v>27.630000000000006</c:v>
                </c:pt>
                <c:pt idx="6">
                  <c:v>26.5</c:v>
                </c:pt>
                <c:pt idx="7">
                  <c:v>82.57</c:v>
                </c:pt>
                <c:pt idx="8">
                  <c:v>1.03</c:v>
                </c:pt>
                <c:pt idx="9">
                  <c:v>133.28</c:v>
                </c:pt>
                <c:pt idx="10">
                  <c:v>0.95000000000000018</c:v>
                </c:pt>
                <c:pt idx="11">
                  <c:v>25.479999999999993</c:v>
                </c:pt>
                <c:pt idx="12">
                  <c:v>28.39</c:v>
                </c:pt>
                <c:pt idx="13">
                  <c:v>54.78</c:v>
                </c:pt>
                <c:pt idx="14">
                  <c:v>79.23</c:v>
                </c:pt>
                <c:pt idx="15">
                  <c:v>46.99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162F-46F1-899A-85CEE97DC2E0}"/>
            </c:ext>
          </c:extLst>
        </c:ser>
        <c:ser>
          <c:idx val="4"/>
          <c:order val="4"/>
          <c:tx>
            <c:v>Média</c:v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Folha1!$Q$32:$AF$32</c:f>
              <c:strCache>
                <c:ptCount val="16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Média</c:v>
                </c:pt>
              </c:strCache>
            </c:strRef>
          </c:cat>
          <c:val>
            <c:numRef>
              <c:f>Folha1!$Q$59:$AE$59</c:f>
              <c:numCache>
                <c:formatCode>General</c:formatCode>
                <c:ptCount val="15"/>
                <c:pt idx="0">
                  <c:v>74.599999999999994</c:v>
                </c:pt>
                <c:pt idx="1">
                  <c:v>27.1</c:v>
                </c:pt>
                <c:pt idx="2">
                  <c:v>27</c:v>
                </c:pt>
                <c:pt idx="3">
                  <c:v>24.3</c:v>
                </c:pt>
                <c:pt idx="4">
                  <c:v>90.4</c:v>
                </c:pt>
                <c:pt idx="5">
                  <c:v>22.8</c:v>
                </c:pt>
                <c:pt idx="6">
                  <c:v>22.2</c:v>
                </c:pt>
                <c:pt idx="7">
                  <c:v>86.1</c:v>
                </c:pt>
                <c:pt idx="8">
                  <c:v>0.8</c:v>
                </c:pt>
                <c:pt idx="9">
                  <c:v>127.3</c:v>
                </c:pt>
                <c:pt idx="10">
                  <c:v>0.8</c:v>
                </c:pt>
                <c:pt idx="11">
                  <c:v>20.9</c:v>
                </c:pt>
                <c:pt idx="12">
                  <c:v>22.4</c:v>
                </c:pt>
                <c:pt idx="13">
                  <c:v>69.599999999999994</c:v>
                </c:pt>
                <c:pt idx="14">
                  <c:v>91.4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162F-46F1-899A-85CEE97DC2E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09934848"/>
        <c:axId val="109940736"/>
      </c:barChart>
      <c:catAx>
        <c:axId val="1099348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109940736"/>
        <c:crosses val="autoZero"/>
        <c:auto val="1"/>
        <c:lblAlgn val="ctr"/>
        <c:lblOffset val="100"/>
        <c:noMultiLvlLbl val="0"/>
      </c:catAx>
      <c:valAx>
        <c:axId val="1099407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109934848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PT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800" b="0" i="0" u="none" strike="noStrike" kern="1200" baseline="0"/>
    <cs:bodyPr rot="-5400000" spcFirstLastPara="1" vertOverflow="clip" horzOverflow="clip" vert="horz" wrap="square" lIns="38100" tIns="19050" rIns="38100" bIns="19050" anchor="ctr" anchorCtr="1">
      <a:spAutoFit/>
    </cs:bodyPr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0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800" b="0" i="0" u="none" strike="noStrike" kern="1200" baseline="0"/>
    <cs:bodyPr rot="-5400000" spcFirstLastPara="1" vertOverflow="clip" horzOverflow="clip" vert="horz" wrap="square" lIns="38100" tIns="19050" rIns="38100" bIns="19050" anchor="ctr" anchorCtr="1">
      <a:spAutoFit/>
    </cs:bodyPr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14.xml><?xml version="1.0" encoding="utf-8"?>
<cs:chartStyle xmlns:cs="http://schemas.microsoft.com/office/drawing/2012/chartStyle" xmlns:a="http://schemas.openxmlformats.org/drawingml/2006/main" id="21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b="1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9050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>
      <cs:styleClr val="auto"/>
    </cs:effectRef>
    <cs:fontRef idx="minor">
      <a:schemeClr val="dk1"/>
    </cs:fontRef>
    <cs:spPr>
      <a:pattFill prst="narVert">
        <a:fgClr>
          <a:schemeClr val="phClr"/>
        </a:fgClr>
        <a:bgClr>
          <a:schemeClr val="phClr">
            <a:lumMod val="20000"/>
            <a:lumOff val="80000"/>
          </a:schemeClr>
        </a:bgClr>
      </a:pattFill>
      <a:effectLst>
        <a:innerShdw blurRad="114300">
          <a:schemeClr val="phClr"/>
        </a:inn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pattFill prst="narVert">
        <a:fgClr>
          <a:schemeClr val="phClr"/>
        </a:fgClr>
        <a:bgClr>
          <a:schemeClr val="phClr">
            <a:lumMod val="20000"/>
            <a:lumOff val="80000"/>
          </a:schemeClr>
        </a:bgClr>
      </a:pattFill>
      <a:effectLst>
        <a:innerShdw blurRad="114300">
          <a:schemeClr val="phClr"/>
        </a:inn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>
        <a:solidFill>
          <a:schemeClr val="tx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1800" b="1" kern="1200" cap="all" spc="1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15.xml><?xml version="1.0" encoding="utf-8"?>
<cs:chartStyle xmlns:cs="http://schemas.microsoft.com/office/drawing/2012/chartStyle" xmlns:a="http://schemas.openxmlformats.org/drawingml/2006/main" id="21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b="1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9050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>
      <cs:styleClr val="auto"/>
    </cs:effectRef>
    <cs:fontRef idx="minor">
      <a:schemeClr val="dk1"/>
    </cs:fontRef>
    <cs:spPr>
      <a:pattFill prst="narVert">
        <a:fgClr>
          <a:schemeClr val="phClr"/>
        </a:fgClr>
        <a:bgClr>
          <a:schemeClr val="phClr">
            <a:lumMod val="20000"/>
            <a:lumOff val="80000"/>
          </a:schemeClr>
        </a:bgClr>
      </a:pattFill>
      <a:effectLst>
        <a:innerShdw blurRad="114300">
          <a:schemeClr val="phClr"/>
        </a:inn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pattFill prst="narVert">
        <a:fgClr>
          <a:schemeClr val="phClr"/>
        </a:fgClr>
        <a:bgClr>
          <a:schemeClr val="phClr">
            <a:lumMod val="20000"/>
            <a:lumOff val="80000"/>
          </a:schemeClr>
        </a:bgClr>
      </a:pattFill>
      <a:effectLst>
        <a:innerShdw blurRad="114300">
          <a:schemeClr val="phClr"/>
        </a:inn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>
        <a:solidFill>
          <a:schemeClr val="tx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1800" b="1" kern="1200" cap="all" spc="1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16.xml><?xml version="1.0" encoding="utf-8"?>
<cs:chartStyle xmlns:cs="http://schemas.microsoft.com/office/drawing/2012/chartStyle" xmlns:a="http://schemas.openxmlformats.org/drawingml/2006/main" id="21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b="1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9050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>
      <cs:styleClr val="auto"/>
    </cs:effectRef>
    <cs:fontRef idx="minor">
      <a:schemeClr val="dk1"/>
    </cs:fontRef>
    <cs:spPr>
      <a:pattFill prst="narVert">
        <a:fgClr>
          <a:schemeClr val="phClr"/>
        </a:fgClr>
        <a:bgClr>
          <a:schemeClr val="phClr">
            <a:lumMod val="20000"/>
            <a:lumOff val="80000"/>
          </a:schemeClr>
        </a:bgClr>
      </a:pattFill>
      <a:effectLst>
        <a:innerShdw blurRad="114300">
          <a:schemeClr val="phClr"/>
        </a:inn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pattFill prst="narVert">
        <a:fgClr>
          <a:schemeClr val="phClr"/>
        </a:fgClr>
        <a:bgClr>
          <a:schemeClr val="phClr">
            <a:lumMod val="20000"/>
            <a:lumOff val="80000"/>
          </a:schemeClr>
        </a:bgClr>
      </a:pattFill>
      <a:effectLst>
        <a:innerShdw blurRad="114300">
          <a:schemeClr val="phClr"/>
        </a:inn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>
        <a:solidFill>
          <a:schemeClr val="tx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1800" b="1" kern="1200" cap="all" spc="1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0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800" b="0" i="0" u="none" strike="noStrike" kern="1200" baseline="0"/>
    <cs:bodyPr rot="-5400000" spcFirstLastPara="1" vertOverflow="clip" horzOverflow="clip" vert="horz" wrap="square" lIns="38100" tIns="19050" rIns="38100" bIns="19050" anchor="ctr" anchorCtr="1">
      <a:spAutoFit/>
    </cs:bodyPr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0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800" b="0" i="0" u="none" strike="noStrike" kern="1200" baseline="0"/>
    <cs:bodyPr rot="-5400000" spcFirstLastPara="1" vertOverflow="clip" horzOverflow="clip" vert="horz" wrap="square" lIns="38100" tIns="19050" rIns="38100" bIns="19050" anchor="ctr" anchorCtr="1">
      <a:spAutoFit/>
    </cs:bodyPr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0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800" b="0" i="0" u="none" strike="noStrike" kern="1200" baseline="0"/>
    <cs:bodyPr rot="-5400000" spcFirstLastPara="1" vertOverflow="clip" horzOverflow="clip" vert="horz" wrap="square" lIns="38100" tIns="19050" rIns="38100" bIns="19050" anchor="ctr" anchorCtr="1">
      <a:spAutoFit/>
    </cs:bodyPr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0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800" b="0" i="0" u="none" strike="noStrike" kern="1200" baseline="0"/>
    <cs:bodyPr rot="-5400000" spcFirstLastPara="1" vertOverflow="clip" horzOverflow="clip" vert="horz" wrap="square" lIns="38100" tIns="19050" rIns="38100" bIns="19050" anchor="ctr" anchorCtr="1">
      <a:spAutoFit/>
    </cs:bodyPr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20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800" b="0" i="0" u="none" strike="noStrike" kern="1200" baseline="0"/>
    <cs:bodyPr rot="-5400000" spcFirstLastPara="1" vertOverflow="clip" horzOverflow="clip" vert="horz" wrap="square" lIns="38100" tIns="19050" rIns="38100" bIns="19050" anchor="ctr" anchorCtr="1">
      <a:spAutoFit/>
    </cs:bodyPr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0.02751</cdr:x>
      <cdr:y>0.74491</cdr:y>
    </cdr:from>
    <cdr:to>
      <cdr:x>0.19501</cdr:x>
      <cdr:y>0.84338</cdr:y>
    </cdr:to>
    <cdr:sp macro="" textlink="">
      <cdr:nvSpPr>
        <cdr:cNvPr id="2" name="CaixaDeTexto 1">
          <a:extLst xmlns:a="http://schemas.openxmlformats.org/drawingml/2006/main">
            <a:ext uri="{FF2B5EF4-FFF2-40B4-BE49-F238E27FC236}">
              <a16:creationId xmlns:a16="http://schemas.microsoft.com/office/drawing/2014/main" id="{AF9CA311-7E51-4E99-A49C-6ED7ED9A3B34}"/>
            </a:ext>
          </a:extLst>
        </cdr:cNvPr>
        <cdr:cNvSpPr txBox="1"/>
      </cdr:nvSpPr>
      <cdr:spPr>
        <a:xfrm xmlns:a="http://schemas.openxmlformats.org/drawingml/2006/main">
          <a:off x="226368" y="3371438"/>
          <a:ext cx="1378458" cy="445672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pt-PT" sz="800" b="0" i="0" dirty="0">
              <a:latin typeface="Cambria Math" panose="02040503050406030204" pitchFamily="18" charset="0"/>
            </a:rPr>
            <a:t>𝑁𝑜𝑚𝑒∕𝐺𝑒𝑟𝑎</a:t>
          </a:r>
          <a:r>
            <a:rPr lang="pt-PT" sz="800" b="0" i="0" dirty="0" err="1">
              <a:latin typeface="Cambria Math" panose="02040503050406030204" pitchFamily="18" charset="0"/>
            </a:rPr>
            <a:t>çã</a:t>
          </a:r>
          <a:r>
            <a:rPr lang="pt-PT" sz="800" b="0" i="0" dirty="0">
              <a:latin typeface="Cambria Math" panose="02040503050406030204" pitchFamily="18" charset="0"/>
            </a:rPr>
            <a:t>𝑜</a:t>
          </a:r>
          <a:endParaRPr lang="pt-PT" sz="800" dirty="0"/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0.02751</cdr:x>
      <cdr:y>0.74478</cdr:y>
    </cdr:from>
    <cdr:to>
      <cdr:x>0.19501</cdr:x>
      <cdr:y>0.84282</cdr:y>
    </cdr:to>
    <cdr:sp macro="" textlink="">
      <cdr:nvSpPr>
        <cdr:cNvPr id="2" name="CaixaDeTexto 1">
          <a:extLst xmlns:a="http://schemas.openxmlformats.org/drawingml/2006/main">
            <a:ext uri="{FF2B5EF4-FFF2-40B4-BE49-F238E27FC236}">
              <a16:creationId xmlns:a16="http://schemas.microsoft.com/office/drawing/2014/main" id="{63E8B198-3C56-4B40-B4D1-F14BF473AF7D}"/>
            </a:ext>
          </a:extLst>
        </cdr:cNvPr>
        <cdr:cNvSpPr txBox="1"/>
      </cdr:nvSpPr>
      <cdr:spPr>
        <a:xfrm xmlns:a="http://schemas.openxmlformats.org/drawingml/2006/main">
          <a:off x="226368" y="3370868"/>
          <a:ext cx="1378458" cy="443725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pt-PT" sz="800" b="0" i="0" dirty="0">
              <a:latin typeface="Cambria Math" panose="02040503050406030204" pitchFamily="18" charset="0"/>
            </a:rPr>
            <a:t>𝑁𝑜𝑚𝑒∕𝐺𝑒𝑟𝑎</a:t>
          </a:r>
          <a:r>
            <a:rPr lang="pt-PT" sz="800" b="0" i="0" dirty="0" err="1">
              <a:latin typeface="Cambria Math" panose="02040503050406030204" pitchFamily="18" charset="0"/>
            </a:rPr>
            <a:t>çã</a:t>
          </a:r>
          <a:r>
            <a:rPr lang="pt-PT" sz="800" b="0" i="0" dirty="0">
              <a:latin typeface="Cambria Math" panose="02040503050406030204" pitchFamily="18" charset="0"/>
            </a:rPr>
            <a:t>𝑜</a:t>
          </a:r>
          <a:endParaRPr lang="pt-PT" sz="800" dirty="0"/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1CB419-2379-4E9F-BAB8-2658C7CE6563}" type="datetimeFigureOut">
              <a:rPr lang="pt-PT" smtClean="0"/>
              <a:pPr/>
              <a:t>23/12/2020</a:t>
            </a:fld>
            <a:endParaRPr lang="pt-PT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PT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DD1265-37B5-43E3-8B8E-14BA8B31F64F}" type="slidenum">
              <a:rPr lang="pt-PT" smtClean="0"/>
              <a:pPr/>
              <a:t>‹nº›</a:t>
            </a:fld>
            <a:endParaRPr lang="pt-P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DD1265-37B5-43E3-8B8E-14BA8B31F64F}" type="slidenum">
              <a:rPr lang="pt-PT" smtClean="0"/>
              <a:pPr/>
              <a:t>19</a:t>
            </a:fld>
            <a:endParaRPr lang="pt-PT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t-PT"/>
              <a:t>Clique para editar o estilo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PT"/>
              <a:t>Faça clique para editar o estilo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DC537-9BF5-4EB5-B639-DFC211465827}" type="datetimeFigureOut">
              <a:rPr lang="pt-PT" smtClean="0"/>
              <a:pPr/>
              <a:t>23/12/2020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C36F8-AA20-4288-AC31-EAB30F3F84BC}" type="slidenum">
              <a:rPr lang="pt-PT" smtClean="0"/>
              <a:pPr/>
              <a:t>‹nº›</a:t>
            </a:fld>
            <a:endParaRPr lang="pt-PT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DC537-9BF5-4EB5-B639-DFC211465827}" type="datetimeFigureOut">
              <a:rPr lang="pt-PT" smtClean="0"/>
              <a:pPr/>
              <a:t>23/12/2020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C36F8-AA20-4288-AC31-EAB30F3F84BC}" type="slidenum">
              <a:rPr lang="pt-PT" smtClean="0"/>
              <a:pPr/>
              <a:t>‹nº›</a:t>
            </a:fld>
            <a:endParaRPr lang="pt-PT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e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DC537-9BF5-4EB5-B639-DFC211465827}" type="datetimeFigureOut">
              <a:rPr lang="pt-PT" smtClean="0"/>
              <a:pPr/>
              <a:t>23/12/2020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C36F8-AA20-4288-AC31-EAB30F3F84BC}" type="slidenum">
              <a:rPr lang="pt-PT" smtClean="0"/>
              <a:pPr/>
              <a:t>‹nº›</a:t>
            </a:fld>
            <a:endParaRPr lang="pt-PT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c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DC537-9BF5-4EB5-B639-DFC211465827}" type="datetimeFigureOut">
              <a:rPr lang="pt-PT" smtClean="0"/>
              <a:pPr/>
              <a:t>23/12/2020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C36F8-AA20-4288-AC31-EAB30F3F84BC}" type="slidenum">
              <a:rPr lang="pt-PT" smtClean="0"/>
              <a:pPr/>
              <a:t>‹nº›</a:t>
            </a:fld>
            <a:endParaRPr lang="pt-PT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DC537-9BF5-4EB5-B639-DFC211465827}" type="datetimeFigureOut">
              <a:rPr lang="pt-PT" smtClean="0"/>
              <a:pPr/>
              <a:t>23/12/2020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C36F8-AA20-4288-AC31-EAB30F3F84BC}" type="slidenum">
              <a:rPr lang="pt-PT" smtClean="0"/>
              <a:pPr/>
              <a:t>‹nº›</a:t>
            </a:fld>
            <a:endParaRPr lang="pt-PT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e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e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DC537-9BF5-4EB5-B639-DFC211465827}" type="datetimeFigureOut">
              <a:rPr lang="pt-PT" smtClean="0"/>
              <a:pPr/>
              <a:t>23/12/2020</a:t>
            </a:fld>
            <a:endParaRPr lang="pt-PT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C36F8-AA20-4288-AC31-EAB30F3F84BC}" type="slidenum">
              <a:rPr lang="pt-PT" smtClean="0"/>
              <a:pPr/>
              <a:t>‹nº›</a:t>
            </a:fld>
            <a:endParaRPr lang="pt-PT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4" name="Marcador de Posição de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o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6" name="Marcador de Posição de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7" name="Marcador de Posição d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DC537-9BF5-4EB5-B639-DFC211465827}" type="datetimeFigureOut">
              <a:rPr lang="pt-PT" smtClean="0"/>
              <a:pPr/>
              <a:t>23/12/2020</a:t>
            </a:fld>
            <a:endParaRPr lang="pt-PT"/>
          </a:p>
        </p:txBody>
      </p:sp>
      <p:sp>
        <p:nvSpPr>
          <p:cNvPr id="8" name="Marcador de Posição do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Marcador de Posição do Número do Diapositivo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C36F8-AA20-4288-AC31-EAB30F3F84BC}" type="slidenum">
              <a:rPr lang="pt-PT" smtClean="0"/>
              <a:pPr/>
              <a:t>‹nº›</a:t>
            </a:fld>
            <a:endParaRPr lang="pt-PT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DC537-9BF5-4EB5-B639-DFC211465827}" type="datetimeFigureOut">
              <a:rPr lang="pt-PT" smtClean="0"/>
              <a:pPr/>
              <a:t>23/12/2020</a:t>
            </a:fld>
            <a:endParaRPr lang="pt-PT"/>
          </a:p>
        </p:txBody>
      </p:sp>
      <p:sp>
        <p:nvSpPr>
          <p:cNvPr id="4" name="Marcador de Posição do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Marcador de Posição do Número do Diapositivo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C36F8-AA20-4288-AC31-EAB30F3F84BC}" type="slidenum">
              <a:rPr lang="pt-PT" smtClean="0"/>
              <a:pPr/>
              <a:t>‹nº›</a:t>
            </a:fld>
            <a:endParaRPr lang="pt-PT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DC537-9BF5-4EB5-B639-DFC211465827}" type="datetimeFigureOut">
              <a:rPr lang="pt-PT" smtClean="0"/>
              <a:pPr/>
              <a:t>23/12/2020</a:t>
            </a:fld>
            <a:endParaRPr lang="pt-PT"/>
          </a:p>
        </p:txBody>
      </p:sp>
      <p:sp>
        <p:nvSpPr>
          <p:cNvPr id="3" name="Marcador de Posição do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C36F8-AA20-4288-AC31-EAB30F3F84BC}" type="slidenum">
              <a:rPr lang="pt-PT" smtClean="0"/>
              <a:pPr/>
              <a:t>‹nº›</a:t>
            </a:fld>
            <a:endParaRPr lang="pt-PT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DC537-9BF5-4EB5-B639-DFC211465827}" type="datetimeFigureOut">
              <a:rPr lang="pt-PT" smtClean="0"/>
              <a:pPr/>
              <a:t>23/12/2020</a:t>
            </a:fld>
            <a:endParaRPr lang="pt-PT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C36F8-AA20-4288-AC31-EAB30F3F84BC}" type="slidenum">
              <a:rPr lang="pt-PT" smtClean="0"/>
              <a:pPr/>
              <a:t>‹nº›</a:t>
            </a:fld>
            <a:endParaRPr lang="pt-PT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PT"/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DC537-9BF5-4EB5-B639-DFC211465827}" type="datetimeFigureOut">
              <a:rPr lang="pt-PT" smtClean="0"/>
              <a:pPr/>
              <a:t>23/12/2020</a:t>
            </a:fld>
            <a:endParaRPr lang="pt-PT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C36F8-AA20-4288-AC31-EAB30F3F84BC}" type="slidenum">
              <a:rPr lang="pt-PT" smtClean="0"/>
              <a:pPr/>
              <a:t>‹nº›</a:t>
            </a:fld>
            <a:endParaRPr lang="pt-PT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ADC537-9BF5-4EB5-B639-DFC211465827}" type="datetimeFigureOut">
              <a:rPr lang="pt-PT" smtClean="0"/>
              <a:pPr/>
              <a:t>23/12/2020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8C36F8-AA20-4288-AC31-EAB30F3F84BC}" type="slidenum">
              <a:rPr lang="pt-PT" smtClean="0"/>
              <a:pPr/>
              <a:t>‹nº›</a:t>
            </a:fld>
            <a:endParaRPr lang="pt-P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0.xm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1.xm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2.xm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6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PT" dirty="0" err="1"/>
              <a:t>CODECs</a:t>
            </a:r>
            <a:r>
              <a:rPr lang="pt-PT" dirty="0"/>
              <a:t> não destrutivos para Imagens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pt-PT" sz="1400" b="1" dirty="0"/>
              <a:t>Teoria da Informação, Licenciatura em Engenharia Informática, 2º Ano, 1º Semestre</a:t>
            </a:r>
          </a:p>
          <a:p>
            <a:endParaRPr lang="pt-PT" sz="1200" dirty="0"/>
          </a:p>
          <a:p>
            <a:r>
              <a:rPr lang="pt-PT" sz="1200" dirty="0"/>
              <a:t>João Afonso Vieira de Sousa, 2019224599, uc2019224599@student.uc.pt</a:t>
            </a:r>
          </a:p>
          <a:p>
            <a:r>
              <a:rPr lang="pt-PT" sz="1200" dirty="0"/>
              <a:t>José Domingos da Silva, 2018296125, uc2018296125@student.uc.pt</a:t>
            </a:r>
          </a:p>
          <a:p>
            <a:r>
              <a:rPr lang="pt-PT" sz="1200" dirty="0"/>
              <a:t>Sancho Amaral Simões, 2019217590, uc2019217590@student.uc.pt</a:t>
            </a:r>
          </a:p>
          <a:p>
            <a:r>
              <a:rPr lang="pt-PT" sz="1200" dirty="0"/>
              <a:t>Tiago Filipe Santa Ventura, 2019243695, uc2019243695@student.uc.pt</a:t>
            </a:r>
          </a:p>
          <a:p>
            <a:endParaRPr lang="pt-PT" sz="1200" dirty="0"/>
          </a:p>
          <a:p>
            <a:r>
              <a:rPr lang="pt-PT" sz="1200" dirty="0"/>
              <a:t>22/12/2020</a:t>
            </a:r>
          </a:p>
        </p:txBody>
      </p:sp>
      <p:pic>
        <p:nvPicPr>
          <p:cNvPr id="5" name="Imagem 4" descr="ucfctuc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785926" cy="1785926"/>
          </a:xfrm>
          <a:prstGeom prst="rect">
            <a:avLst/>
          </a:prstGeom>
        </p:spPr>
      </p:pic>
      <p:pic>
        <p:nvPicPr>
          <p:cNvPr id="6" name="Imagem 5" descr="de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9512" y="0"/>
            <a:ext cx="1714488" cy="171448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Marcador de Posição de Conteúdo 19">
            <a:extLst>
              <a:ext uri="{FF2B5EF4-FFF2-40B4-BE49-F238E27FC236}">
                <a16:creationId xmlns:a16="http://schemas.microsoft.com/office/drawing/2014/main" id="{C5FF8952-2B9F-44EA-A47C-E51E4577382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67854777"/>
              </p:ext>
            </p:extLst>
          </p:nvPr>
        </p:nvGraphicFramePr>
        <p:xfrm>
          <a:off x="611560" y="764704"/>
          <a:ext cx="8229600" cy="45259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CaixaDeTexto 4"/>
          <p:cNvSpPr txBox="1"/>
          <p:nvPr/>
        </p:nvSpPr>
        <p:spPr>
          <a:xfrm>
            <a:off x="2483768" y="5445224"/>
            <a:ext cx="4857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/>
              <a:t>Fig. 24 – Tempo de descompressão (segundos)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187D22F3-8904-4BF0-BF8D-89C9EBBF6149}"/>
              </a:ext>
            </a:extLst>
          </p:cNvPr>
          <p:cNvSpPr txBox="1"/>
          <p:nvPr/>
        </p:nvSpPr>
        <p:spPr>
          <a:xfrm>
            <a:off x="8100392" y="3789040"/>
            <a:ext cx="49614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7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Ger</a:t>
            </a:r>
            <a:r>
              <a:rPr lang="pt-PT" sz="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8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A1F57BEC-B2B0-40E6-A38F-DA55273CBC1F}"/>
              </a:ext>
            </a:extLst>
          </p:cNvPr>
          <p:cNvSpPr txBox="1"/>
          <p:nvPr/>
        </p:nvSpPr>
        <p:spPr>
          <a:xfrm>
            <a:off x="8100392" y="3992503"/>
            <a:ext cx="49614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7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Ger</a:t>
            </a:r>
            <a:r>
              <a:rPr lang="pt-PT" sz="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10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0246E122-B446-4C67-ABD0-5C14CB906ACF}"/>
              </a:ext>
            </a:extLst>
          </p:cNvPr>
          <p:cNvSpPr txBox="1"/>
          <p:nvPr/>
        </p:nvSpPr>
        <p:spPr>
          <a:xfrm>
            <a:off x="8100392" y="4157959"/>
            <a:ext cx="49614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7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Ger</a:t>
            </a:r>
            <a:r>
              <a:rPr lang="pt-PT" sz="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10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065159E3-F126-45B3-8F7F-E0F906111C4B}"/>
              </a:ext>
            </a:extLst>
          </p:cNvPr>
          <p:cNvSpPr txBox="1"/>
          <p:nvPr/>
        </p:nvSpPr>
        <p:spPr>
          <a:xfrm>
            <a:off x="8100392" y="4334443"/>
            <a:ext cx="49614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7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Ger</a:t>
            </a:r>
            <a:r>
              <a:rPr lang="pt-PT" sz="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10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1005A096-21EF-4647-9261-F8FCBB484B77}"/>
              </a:ext>
            </a:extLst>
          </p:cNvPr>
          <p:cNvSpPr txBox="1"/>
          <p:nvPr/>
        </p:nvSpPr>
        <p:spPr>
          <a:xfrm>
            <a:off x="5922150" y="3263068"/>
            <a:ext cx="108012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PT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N/D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D202725E-F0AD-4657-A7F4-D9862561EE2B}"/>
              </a:ext>
            </a:extLst>
          </p:cNvPr>
          <p:cNvSpPr txBox="1"/>
          <p:nvPr/>
        </p:nvSpPr>
        <p:spPr>
          <a:xfrm>
            <a:off x="6372200" y="4022451"/>
            <a:ext cx="404780" cy="144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PT" sz="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N/D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40A40BDF-561F-4A4F-9900-4B5C04C890BF}"/>
              </a:ext>
            </a:extLst>
          </p:cNvPr>
          <p:cNvSpPr txBox="1"/>
          <p:nvPr/>
        </p:nvSpPr>
        <p:spPr>
          <a:xfrm>
            <a:off x="6372200" y="3829170"/>
            <a:ext cx="404780" cy="144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PT" sz="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N/D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7404E62C-DD59-4F9D-8491-9216075D5BB4}"/>
              </a:ext>
            </a:extLst>
          </p:cNvPr>
          <p:cNvSpPr txBox="1"/>
          <p:nvPr/>
        </p:nvSpPr>
        <p:spPr>
          <a:xfrm>
            <a:off x="6372200" y="4192558"/>
            <a:ext cx="404780" cy="144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PT" sz="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N/D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BDB951BB-10A8-48FA-B1D1-568D722BD042}"/>
              </a:ext>
            </a:extLst>
          </p:cNvPr>
          <p:cNvSpPr txBox="1"/>
          <p:nvPr/>
        </p:nvSpPr>
        <p:spPr>
          <a:xfrm>
            <a:off x="6372200" y="4365104"/>
            <a:ext cx="404780" cy="144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PT" sz="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N/D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C16F6565-0C1A-4307-AF93-BC1E61ECA737}"/>
              </a:ext>
            </a:extLst>
          </p:cNvPr>
          <p:cNvSpPr txBox="1"/>
          <p:nvPr/>
        </p:nvSpPr>
        <p:spPr>
          <a:xfrm>
            <a:off x="6372200" y="4550695"/>
            <a:ext cx="404780" cy="144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PT" sz="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N/D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Marcador de Posição de Conteúdo 14">
            <a:extLst>
              <a:ext uri="{FF2B5EF4-FFF2-40B4-BE49-F238E27FC236}">
                <a16:creationId xmlns:a16="http://schemas.microsoft.com/office/drawing/2014/main" id="{D02754CF-C562-4B92-807F-B2CA86C10B1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27308626"/>
              </p:ext>
            </p:extLst>
          </p:nvPr>
        </p:nvGraphicFramePr>
        <p:xfrm>
          <a:off x="539552" y="202148"/>
          <a:ext cx="8229600" cy="45259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CaixaDeTexto 5"/>
          <p:cNvSpPr txBox="1"/>
          <p:nvPr/>
        </p:nvSpPr>
        <p:spPr>
          <a:xfrm>
            <a:off x="2332617" y="4890492"/>
            <a:ext cx="4643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/>
              <a:t>Fig. 24 – Tempo total (segundos)</a:t>
            </a:r>
          </a:p>
        </p:txBody>
      </p:sp>
      <p:sp>
        <p:nvSpPr>
          <p:cNvPr id="5" name="CaixaDeTexto 2">
            <a:extLst>
              <a:ext uri="{FF2B5EF4-FFF2-40B4-BE49-F238E27FC236}">
                <a16:creationId xmlns:a16="http://schemas.microsoft.com/office/drawing/2014/main" id="{7634EFC6-9C86-4CE8-A64E-64BAD93FAF91}"/>
              </a:ext>
            </a:extLst>
          </p:cNvPr>
          <p:cNvSpPr txBox="1"/>
          <p:nvPr/>
        </p:nvSpPr>
        <p:spPr>
          <a:xfrm>
            <a:off x="8100392" y="4293096"/>
            <a:ext cx="50405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pt-PT" sz="7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Ger</a:t>
            </a:r>
            <a:r>
              <a:rPr lang="pt-PT" sz="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10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2963C07F-1FFD-4BDF-8711-46FA3346BDFA}"/>
              </a:ext>
            </a:extLst>
          </p:cNvPr>
          <p:cNvSpPr txBox="1"/>
          <p:nvPr/>
        </p:nvSpPr>
        <p:spPr>
          <a:xfrm>
            <a:off x="8099878" y="4108135"/>
            <a:ext cx="49614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7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Ger</a:t>
            </a:r>
            <a:r>
              <a:rPr lang="pt-PT" sz="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10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B288401D-41FB-4EFF-89AD-97E8AE3563D0}"/>
              </a:ext>
            </a:extLst>
          </p:cNvPr>
          <p:cNvSpPr txBox="1"/>
          <p:nvPr/>
        </p:nvSpPr>
        <p:spPr>
          <a:xfrm>
            <a:off x="8099878" y="3927240"/>
            <a:ext cx="49614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7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Ger</a:t>
            </a:r>
            <a:r>
              <a:rPr lang="pt-PT" sz="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10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72D704DD-A4C4-48F4-80BF-8720058823E0}"/>
              </a:ext>
            </a:extLst>
          </p:cNvPr>
          <p:cNvSpPr txBox="1"/>
          <p:nvPr/>
        </p:nvSpPr>
        <p:spPr>
          <a:xfrm>
            <a:off x="8108302" y="3744312"/>
            <a:ext cx="49614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7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Ger</a:t>
            </a:r>
            <a:r>
              <a:rPr lang="pt-PT" sz="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10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D4D68BA6-CF8E-446F-A776-26897876587E}"/>
              </a:ext>
            </a:extLst>
          </p:cNvPr>
          <p:cNvSpPr txBox="1"/>
          <p:nvPr/>
        </p:nvSpPr>
        <p:spPr>
          <a:xfrm>
            <a:off x="6300192" y="3767798"/>
            <a:ext cx="404780" cy="144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PT" sz="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N/D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6E3672B1-A6F5-47B3-AA17-AC6FF33848FF}"/>
              </a:ext>
            </a:extLst>
          </p:cNvPr>
          <p:cNvSpPr txBox="1"/>
          <p:nvPr/>
        </p:nvSpPr>
        <p:spPr>
          <a:xfrm>
            <a:off x="5940152" y="3215625"/>
            <a:ext cx="108012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PT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N/D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B212E598-AAAA-45A4-A0CF-A096139C6263}"/>
              </a:ext>
            </a:extLst>
          </p:cNvPr>
          <p:cNvSpPr txBox="1"/>
          <p:nvPr/>
        </p:nvSpPr>
        <p:spPr>
          <a:xfrm>
            <a:off x="6300192" y="4136162"/>
            <a:ext cx="404780" cy="144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PT" sz="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N/D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AA419B19-15F1-46EC-9805-E0DAB6DBF692}"/>
              </a:ext>
            </a:extLst>
          </p:cNvPr>
          <p:cNvSpPr txBox="1"/>
          <p:nvPr/>
        </p:nvSpPr>
        <p:spPr>
          <a:xfrm>
            <a:off x="6300192" y="4495889"/>
            <a:ext cx="404780" cy="144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PT" sz="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N/D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B4475FEF-D5ED-4E8D-A32E-D5119B6DF359}"/>
              </a:ext>
            </a:extLst>
          </p:cNvPr>
          <p:cNvSpPr txBox="1"/>
          <p:nvPr/>
        </p:nvSpPr>
        <p:spPr>
          <a:xfrm>
            <a:off x="6300192" y="4365120"/>
            <a:ext cx="404780" cy="144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PT" sz="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N/D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4B3EF8EB-D4C9-43F1-A8FE-417B4B0DD117}"/>
              </a:ext>
            </a:extLst>
          </p:cNvPr>
          <p:cNvSpPr txBox="1"/>
          <p:nvPr/>
        </p:nvSpPr>
        <p:spPr>
          <a:xfrm>
            <a:off x="6300192" y="3951980"/>
            <a:ext cx="404780" cy="144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PT" sz="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N/D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/>
          <p:cNvSpPr txBox="1"/>
          <p:nvPr/>
        </p:nvSpPr>
        <p:spPr>
          <a:xfrm>
            <a:off x="2296377" y="5157192"/>
            <a:ext cx="4643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/>
              <a:t>Fig. 25 – Taxa de compressão (%)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E135EF83-5C94-4326-89C4-AF4839F4375B}"/>
              </a:ext>
            </a:extLst>
          </p:cNvPr>
          <p:cNvSpPr txBox="1"/>
          <p:nvPr/>
        </p:nvSpPr>
        <p:spPr>
          <a:xfrm>
            <a:off x="8174610" y="3789040"/>
            <a:ext cx="49614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7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Ger</a:t>
            </a:r>
            <a:r>
              <a:rPr lang="pt-PT" sz="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14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79DB4884-DFFB-4DCD-8DB0-C21A204B1739}"/>
              </a:ext>
            </a:extLst>
          </p:cNvPr>
          <p:cNvSpPr txBox="1"/>
          <p:nvPr/>
        </p:nvSpPr>
        <p:spPr>
          <a:xfrm>
            <a:off x="8174610" y="3989095"/>
            <a:ext cx="49614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7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Ger</a:t>
            </a:r>
            <a:r>
              <a:rPr lang="pt-PT" sz="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13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34A79EAC-5F2C-4772-994B-014EBEDB0E87}"/>
              </a:ext>
            </a:extLst>
          </p:cNvPr>
          <p:cNvSpPr txBox="1"/>
          <p:nvPr/>
        </p:nvSpPr>
        <p:spPr>
          <a:xfrm>
            <a:off x="8173806" y="4354391"/>
            <a:ext cx="49614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7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Ger</a:t>
            </a:r>
            <a:r>
              <a:rPr lang="pt-PT" sz="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13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B32B7E93-6041-44AC-BAA7-59C9D3ED44C6}"/>
              </a:ext>
            </a:extLst>
          </p:cNvPr>
          <p:cNvSpPr txBox="1"/>
          <p:nvPr/>
        </p:nvSpPr>
        <p:spPr>
          <a:xfrm>
            <a:off x="8173806" y="4154336"/>
            <a:ext cx="49614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7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Ger</a:t>
            </a:r>
            <a:r>
              <a:rPr lang="pt-PT" sz="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12</a:t>
            </a:r>
          </a:p>
        </p:txBody>
      </p:sp>
      <p:graphicFrame>
        <p:nvGraphicFramePr>
          <p:cNvPr id="11" name="Marcador de Posição de Conteúdo 10">
            <a:extLst>
              <a:ext uri="{FF2B5EF4-FFF2-40B4-BE49-F238E27FC236}">
                <a16:creationId xmlns:a16="http://schemas.microsoft.com/office/drawing/2014/main" id="{2368EF70-BFD1-4DDA-94F1-FEB9683AAEF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76261827"/>
              </p:ext>
            </p:extLst>
          </p:nvPr>
        </p:nvGraphicFramePr>
        <p:xfrm>
          <a:off x="503312" y="260648"/>
          <a:ext cx="8229600" cy="45259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/>
          <p:cNvSpPr txBox="1"/>
          <p:nvPr/>
        </p:nvSpPr>
        <p:spPr>
          <a:xfrm>
            <a:off x="1907704" y="5013176"/>
            <a:ext cx="60722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/>
              <a:t>Fig. 26 – Tamanho dos ficheiros após compressão CMP (MB)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ixaDeTexto 1">
                <a:extLst>
                  <a:ext uri="{FF2B5EF4-FFF2-40B4-BE49-F238E27FC236}">
                    <a16:creationId xmlns:a16="http://schemas.microsoft.com/office/drawing/2014/main" id="{A2FBD298-09E7-4CB1-8E47-01CB023EFC57}"/>
                  </a:ext>
                </a:extLst>
              </p:cNvPr>
              <p:cNvSpPr txBox="1"/>
              <p:nvPr/>
            </p:nvSpPr>
            <p:spPr>
              <a:xfrm>
                <a:off x="457200" y="3573016"/>
                <a:ext cx="1306488" cy="485653"/>
              </a:xfrm>
              <a:prstGeom prst="rect">
                <a:avLst/>
              </a:prstGeom>
            </p:spPr>
            <p:txBody>
              <a:bodyPr wrap="square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type m:val="lin"/>
                          <m:ctrlPr>
                            <a:rPr lang="pt-PT" sz="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PT" sz="800" b="0" i="1">
                              <a:latin typeface="Cambria Math" panose="02040503050406030204" pitchFamily="18" charset="0"/>
                            </a:rPr>
                            <m:t>𝑁𝑜𝑚𝑒</m:t>
                          </m:r>
                        </m:num>
                        <m:den>
                          <m:r>
                            <a:rPr lang="pt-PT" sz="800" b="0" i="1">
                              <a:latin typeface="Cambria Math" panose="02040503050406030204" pitchFamily="18" charset="0"/>
                            </a:rPr>
                            <m:t>𝐺𝑒𝑟𝑎</m:t>
                          </m:r>
                          <m:r>
                            <a:rPr lang="pt-PT" sz="800" b="0" i="1">
                              <a:latin typeface="Cambria Math" panose="02040503050406030204" pitchFamily="18" charset="0"/>
                            </a:rPr>
                            <m:t>çã</m:t>
                          </m:r>
                          <m:r>
                            <a:rPr lang="pt-PT" sz="800" b="0" i="1">
                              <a:latin typeface="Cambria Math" panose="02040503050406030204" pitchFamily="18" charset="0"/>
                            </a:rPr>
                            <m:t>𝑜</m:t>
                          </m:r>
                        </m:den>
                      </m:f>
                    </m:oMath>
                  </m:oMathPara>
                </a14:m>
                <a:endParaRPr lang="pt-PT" sz="800" dirty="0"/>
              </a:p>
            </p:txBody>
          </p:sp>
        </mc:Choice>
        <mc:Fallback xmlns="">
          <p:sp>
            <p:nvSpPr>
              <p:cNvPr id="7" name="CaixaDeTexto 1">
                <a:extLst>
                  <a:ext uri="{FF2B5EF4-FFF2-40B4-BE49-F238E27FC236}">
                    <a16:creationId xmlns:a14="http://schemas.microsoft.com/office/drawing/2010/main" xmlns="" xmlns:a16="http://schemas.microsoft.com/office/drawing/2014/main" id="{A2FBD298-09E7-4CB1-8E47-01CB023EFC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3573016"/>
                <a:ext cx="1306488" cy="485653"/>
              </a:xfrm>
              <a:prstGeom prst="rect">
                <a:avLst/>
              </a:prstGeom>
              <a:blipFill>
                <a:blip r:embed="rId2"/>
                <a:stretch>
                  <a:fillRect t="-32500"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" name="Marcador de Posição de Conteúdo 7">
            <a:extLst>
              <a:ext uri="{FF2B5EF4-FFF2-40B4-BE49-F238E27FC236}">
                <a16:creationId xmlns:a16="http://schemas.microsoft.com/office/drawing/2014/main" id="{3251F279-45CA-49E0-8EBB-A3643B355BC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6733401"/>
              </p:ext>
            </p:extLst>
          </p:nvPr>
        </p:nvGraphicFramePr>
        <p:xfrm>
          <a:off x="463286" y="202148"/>
          <a:ext cx="8229600" cy="45259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/>
          <p:cNvSpPr txBox="1"/>
          <p:nvPr/>
        </p:nvSpPr>
        <p:spPr>
          <a:xfrm>
            <a:off x="2195736" y="5085184"/>
            <a:ext cx="5072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/>
              <a:t>Fig. 27 – Tempo de compressão CMP (segundos)</a:t>
            </a:r>
          </a:p>
        </p:txBody>
      </p:sp>
      <p:graphicFrame>
        <p:nvGraphicFramePr>
          <p:cNvPr id="7" name="Marcador de Posição de Conteúdo 6">
            <a:extLst>
              <a:ext uri="{FF2B5EF4-FFF2-40B4-BE49-F238E27FC236}">
                <a16:creationId xmlns:a16="http://schemas.microsoft.com/office/drawing/2014/main" id="{5A9E22EA-D002-4787-9FD1-7A529670444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87572153"/>
              </p:ext>
            </p:extLst>
          </p:nvPr>
        </p:nvGraphicFramePr>
        <p:xfrm>
          <a:off x="457200" y="273586"/>
          <a:ext cx="8229600" cy="45259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ixaDeTexto 7"/>
          <p:cNvSpPr txBox="1"/>
          <p:nvPr/>
        </p:nvSpPr>
        <p:spPr>
          <a:xfrm>
            <a:off x="2123728" y="4941168"/>
            <a:ext cx="52149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/>
              <a:t>Figura 28 – Tempo de descompressão CMP (segundos)</a:t>
            </a:r>
          </a:p>
        </p:txBody>
      </p:sp>
      <p:graphicFrame>
        <p:nvGraphicFramePr>
          <p:cNvPr id="7" name="Marcador de Posição de Conteúdo 6">
            <a:extLst>
              <a:ext uri="{FF2B5EF4-FFF2-40B4-BE49-F238E27FC236}">
                <a16:creationId xmlns:a16="http://schemas.microsoft.com/office/drawing/2014/main" id="{AB1C485F-D356-4F5B-98C9-C8CBE1DE769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97113672"/>
              </p:ext>
            </p:extLst>
          </p:nvPr>
        </p:nvGraphicFramePr>
        <p:xfrm>
          <a:off x="457200" y="202148"/>
          <a:ext cx="8229600" cy="45259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/>
          <p:cNvSpPr txBox="1"/>
          <p:nvPr/>
        </p:nvSpPr>
        <p:spPr>
          <a:xfrm>
            <a:off x="2250265" y="4869160"/>
            <a:ext cx="4643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/>
              <a:t>Figura 29 – Tempo total CMP (segundos)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ixaDeTexto 1">
                <a:extLst>
                  <a:ext uri="{FF2B5EF4-FFF2-40B4-BE49-F238E27FC236}">
                    <a16:creationId xmlns:a16="http://schemas.microsoft.com/office/drawing/2014/main" id="{6D906550-C179-476E-B11B-49E70F87DADE}"/>
                  </a:ext>
                </a:extLst>
              </p:cNvPr>
              <p:cNvSpPr txBox="1"/>
              <p:nvPr/>
            </p:nvSpPr>
            <p:spPr>
              <a:xfrm>
                <a:off x="457200" y="3573016"/>
                <a:ext cx="1306488" cy="485653"/>
              </a:xfrm>
              <a:prstGeom prst="rect">
                <a:avLst/>
              </a:prstGeom>
            </p:spPr>
            <p:txBody>
              <a:bodyPr wrap="square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type m:val="lin"/>
                          <m:ctrlPr>
                            <a:rPr lang="pt-PT" sz="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PT" sz="800" b="0" i="1">
                              <a:latin typeface="Cambria Math" panose="02040503050406030204" pitchFamily="18" charset="0"/>
                            </a:rPr>
                            <m:t>𝑁𝑜𝑚𝑒</m:t>
                          </m:r>
                        </m:num>
                        <m:den>
                          <m:r>
                            <a:rPr lang="pt-PT" sz="800" b="0" i="1">
                              <a:latin typeface="Cambria Math" panose="02040503050406030204" pitchFamily="18" charset="0"/>
                            </a:rPr>
                            <m:t>𝐺𝑒𝑟𝑎</m:t>
                          </m:r>
                          <m:r>
                            <a:rPr lang="pt-PT" sz="800" b="0" i="1">
                              <a:latin typeface="Cambria Math" panose="02040503050406030204" pitchFamily="18" charset="0"/>
                            </a:rPr>
                            <m:t>çã</m:t>
                          </m:r>
                          <m:r>
                            <a:rPr lang="pt-PT" sz="800" b="0" i="1">
                              <a:latin typeface="Cambria Math" panose="02040503050406030204" pitchFamily="18" charset="0"/>
                            </a:rPr>
                            <m:t>𝑜</m:t>
                          </m:r>
                        </m:den>
                      </m:f>
                    </m:oMath>
                  </m:oMathPara>
                </a14:m>
                <a:endParaRPr lang="pt-PT" sz="800" dirty="0"/>
              </a:p>
            </p:txBody>
          </p:sp>
        </mc:Choice>
        <mc:Fallback xmlns="">
          <p:sp>
            <p:nvSpPr>
              <p:cNvPr id="7" name="CaixaDeTexto 1">
                <a:extLst>
                  <a:ext uri="{FF2B5EF4-FFF2-40B4-BE49-F238E27FC236}">
                    <a16:creationId xmlns:a14="http://schemas.microsoft.com/office/drawing/2010/main" xmlns="" xmlns:a16="http://schemas.microsoft.com/office/drawing/2014/main" id="{6D906550-C179-476E-B11B-49E70F87DA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3573016"/>
                <a:ext cx="1306488" cy="485653"/>
              </a:xfrm>
              <a:prstGeom prst="rect">
                <a:avLst/>
              </a:prstGeom>
              <a:blipFill>
                <a:blip r:embed="rId2"/>
                <a:stretch>
                  <a:fillRect t="-32500"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" name="Marcador de Posição de Conteúdo 7">
            <a:extLst>
              <a:ext uri="{FF2B5EF4-FFF2-40B4-BE49-F238E27FC236}">
                <a16:creationId xmlns:a16="http://schemas.microsoft.com/office/drawing/2014/main" id="{973B0343-5FB9-4C57-88B2-28E32C378AA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45262532"/>
              </p:ext>
            </p:extLst>
          </p:nvPr>
        </p:nvGraphicFramePr>
        <p:xfrm>
          <a:off x="457200" y="206204"/>
          <a:ext cx="8229600" cy="45259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/>
          <p:cNvSpPr txBox="1"/>
          <p:nvPr/>
        </p:nvSpPr>
        <p:spPr>
          <a:xfrm>
            <a:off x="2339752" y="4869160"/>
            <a:ext cx="4643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/>
              <a:t>Figura 30 – Taxa de compressão CMP (%)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ixaDeTexto 1">
                <a:extLst>
                  <a:ext uri="{FF2B5EF4-FFF2-40B4-BE49-F238E27FC236}">
                    <a16:creationId xmlns:a16="http://schemas.microsoft.com/office/drawing/2014/main" id="{1F0C1465-0EC1-499B-99E6-1A142257014F}"/>
                  </a:ext>
                </a:extLst>
              </p:cNvPr>
              <p:cNvSpPr txBox="1"/>
              <p:nvPr/>
            </p:nvSpPr>
            <p:spPr>
              <a:xfrm>
                <a:off x="457200" y="3573016"/>
                <a:ext cx="1306488" cy="485653"/>
              </a:xfrm>
              <a:prstGeom prst="rect">
                <a:avLst/>
              </a:prstGeom>
            </p:spPr>
            <p:txBody>
              <a:bodyPr wrap="square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type m:val="lin"/>
                          <m:ctrlPr>
                            <a:rPr lang="pt-PT" sz="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PT" sz="800" b="0" i="1">
                              <a:latin typeface="Cambria Math" panose="02040503050406030204" pitchFamily="18" charset="0"/>
                            </a:rPr>
                            <m:t>𝑁𝑜𝑚𝑒</m:t>
                          </m:r>
                        </m:num>
                        <m:den>
                          <m:r>
                            <a:rPr lang="pt-PT" sz="800" b="0" i="1">
                              <a:latin typeface="Cambria Math" panose="02040503050406030204" pitchFamily="18" charset="0"/>
                            </a:rPr>
                            <m:t>𝐺𝑒𝑟𝑎</m:t>
                          </m:r>
                          <m:r>
                            <a:rPr lang="pt-PT" sz="800" b="0" i="1">
                              <a:latin typeface="Cambria Math" panose="02040503050406030204" pitchFamily="18" charset="0"/>
                            </a:rPr>
                            <m:t>çã</m:t>
                          </m:r>
                          <m:r>
                            <a:rPr lang="pt-PT" sz="800" b="0" i="1">
                              <a:latin typeface="Cambria Math" panose="02040503050406030204" pitchFamily="18" charset="0"/>
                            </a:rPr>
                            <m:t>𝑜</m:t>
                          </m:r>
                        </m:den>
                      </m:f>
                    </m:oMath>
                  </m:oMathPara>
                </a14:m>
                <a:endParaRPr lang="pt-PT" sz="800" dirty="0"/>
              </a:p>
            </p:txBody>
          </p:sp>
        </mc:Choice>
        <mc:Fallback xmlns="">
          <p:sp>
            <p:nvSpPr>
              <p:cNvPr id="7" name="CaixaDeTexto 1">
                <a:extLst>
                  <a:ext uri="{FF2B5EF4-FFF2-40B4-BE49-F238E27FC236}">
                    <a16:creationId xmlns:a14="http://schemas.microsoft.com/office/drawing/2010/main" xmlns="" xmlns:a16="http://schemas.microsoft.com/office/drawing/2014/main" id="{1F0C1465-0EC1-499B-99E6-1A14225701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3573016"/>
                <a:ext cx="1306488" cy="485653"/>
              </a:xfrm>
              <a:prstGeom prst="rect">
                <a:avLst/>
              </a:prstGeom>
              <a:blipFill>
                <a:blip r:embed="rId2"/>
                <a:stretch>
                  <a:fillRect t="-32500"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0" name="Marcador de Posição de Conteúdo 9">
            <a:extLst>
              <a:ext uri="{FF2B5EF4-FFF2-40B4-BE49-F238E27FC236}">
                <a16:creationId xmlns:a16="http://schemas.microsoft.com/office/drawing/2014/main" id="{483934FF-3F71-43DC-9C5A-3D6258DEB18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34006515"/>
              </p:ext>
            </p:extLst>
          </p:nvPr>
        </p:nvGraphicFramePr>
        <p:xfrm>
          <a:off x="457200" y="202148"/>
          <a:ext cx="8229600" cy="45259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ixaDeTexto 1">
                <a:extLst>
                  <a:ext uri="{FF2B5EF4-FFF2-40B4-BE49-F238E27FC236}">
                    <a16:creationId xmlns:a16="http://schemas.microsoft.com/office/drawing/2014/main" id="{460D798F-01F1-48B1-B3A3-FCB876C25A7C}"/>
                  </a:ext>
                </a:extLst>
              </p:cNvPr>
              <p:cNvSpPr txBox="1"/>
              <p:nvPr/>
            </p:nvSpPr>
            <p:spPr>
              <a:xfrm>
                <a:off x="7708" y="6049319"/>
                <a:ext cx="9001001" cy="498919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0" tIns="0" rIns="0" bIns="0" rtlCol="0" anchor="t">
                <a:spAutoFit/>
              </a:bodyPr>
              <a:lstStyle>
                <a:lvl1pPr marL="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pt-PT" sz="1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PT" sz="1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𝐹𝑎𝑡𝑜𝑟</m:t>
                        </m:r>
                        <m:r>
                          <a:rPr lang="pt-PT" sz="1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pt-PT" sz="1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𝑑𝑒</m:t>
                        </m:r>
                        <m:r>
                          <a:rPr lang="pt-PT" sz="1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pt-PT" sz="1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𝐶𝑜𝑚𝑝𝑟𝑒𝑠𝑠</m:t>
                        </m:r>
                        <m:r>
                          <a:rPr lang="pt-PT" sz="1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ã</m:t>
                        </m:r>
                        <m:r>
                          <a:rPr lang="pt-PT" sz="1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</m:t>
                        </m:r>
                        <m:r>
                          <a:rPr lang="pt-PT" sz="1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pt-PT" sz="1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𝐶𝑀𝑃</m:t>
                        </m:r>
                      </m:e>
                      <m:sub>
                        <m:r>
                          <a:rPr lang="pt-PT" sz="1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pt-PT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pt-PT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pt-PT" sz="14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PT" sz="1400" b="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𝑇𝑎𝑥𝑎</m:t>
                            </m:r>
                            <m:r>
                              <a:rPr lang="pt-PT" sz="1400" b="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pt-PT" sz="1400" b="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𝑑𝑒</m:t>
                            </m:r>
                            <m:r>
                              <a:rPr lang="pt-PT" sz="1400" b="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pt-PT" sz="1400" b="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𝐶𝑜𝑚𝑝𝑟𝑒𝑠𝑠</m:t>
                            </m:r>
                            <m:r>
                              <a:rPr lang="pt-PT" sz="1400" b="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ã</m:t>
                            </m:r>
                            <m:r>
                              <a:rPr lang="pt-PT" sz="1400" b="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𝑜</m:t>
                            </m:r>
                            <m:r>
                              <a:rPr lang="pt-PT" sz="1400" b="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pt-PT" sz="1400" b="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pt-PT" sz="1400" b="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é</m:t>
                            </m:r>
                            <m:r>
                              <a:rPr lang="pt-PT" sz="1400" b="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𝑑𝑖𝑎</m:t>
                            </m:r>
                            <m:r>
                              <a:rPr lang="pt-PT" sz="1400" b="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e>
                          <m:sub>
                            <m:r>
                              <a:rPr lang="pt-PT" sz="14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pt-PT" sz="14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  <m:r>
                          <a:rPr lang="pt-PT" sz="1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+(</m:t>
                        </m:r>
                        <m:r>
                          <a:rPr lang="pt-PT" sz="1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𝑀𝑎𝑖𝑜𝑟</m:t>
                        </m:r>
                        <m:r>
                          <a:rPr lang="pt-PT" sz="1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pt-PT" sz="1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𝑇𝑒𝑚𝑝𝑜</m:t>
                        </m:r>
                        <m:r>
                          <a:rPr lang="pt-PT" sz="1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pt-PT" sz="1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𝑇𝑜𝑡𝑎𝑙</m:t>
                        </m:r>
                        <m:r>
                          <a:rPr lang="pt-PT" sz="1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pt-PT" sz="1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  <m:r>
                          <a:rPr lang="pt-PT" sz="1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é</m:t>
                        </m:r>
                        <m:r>
                          <a:rPr lang="pt-PT" sz="1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𝑑𝑖𝑜</m:t>
                        </m:r>
                        <m:r>
                          <a:rPr lang="pt-PT" sz="1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pt-PT" sz="14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PT" sz="1400" b="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𝑇𝑒</m:t>
                            </m:r>
                            <m:r>
                              <a:rPr lang="pt-PT" sz="1400" b="0" i="1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pt-PT" sz="1400" b="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𝑝𝑜</m:t>
                            </m:r>
                            <m:r>
                              <a:rPr lang="pt-PT" sz="1400" b="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pt-PT" sz="1400" b="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𝑇𝑜𝑡𝑎𝑙</m:t>
                            </m:r>
                            <m:r>
                              <a:rPr lang="pt-PT" sz="1400" b="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pt-PT" sz="1400" b="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𝑀</m:t>
                            </m:r>
                            <m:r>
                              <a:rPr lang="pt-PT" sz="1400" b="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é</m:t>
                            </m:r>
                            <m:r>
                              <a:rPr lang="pt-PT" sz="1400" b="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𝑑𝑖𝑜</m:t>
                            </m:r>
                          </m:e>
                          <m:sub>
                            <m:r>
                              <a:rPr lang="pt-PT" sz="14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pt-PT" sz="14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pt-PT" sz="14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  <m:r>
                          <a:rPr lang="pt-PT" sz="1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pt-PT" sz="1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pt-PT" sz="12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:r>
                  <a:rPr lang="pt-PT" sz="12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 i ∈ { 1,2,3,4,</a:t>
                </a:r>
                <a:r>
                  <a:rPr lang="pt-PT" sz="1200" i="1" baseline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... , 13,14 }</a:t>
                </a:r>
                <a:endParaRPr lang="pt-PT" sz="12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CaixaDeTexto 1">
                <a:extLst>
                  <a:ext uri="{FF2B5EF4-FFF2-40B4-BE49-F238E27FC236}">
                    <a16:creationId xmlns="" xmlns:a16="http://schemas.microsoft.com/office/drawing/2014/main" id="{460D798F-01F1-48B1-B3A3-FCB876C25A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8" y="6049319"/>
                <a:ext cx="9001001" cy="498919"/>
              </a:xfrm>
              <a:prstGeom prst="rect">
                <a:avLst/>
              </a:prstGeom>
              <a:blipFill>
                <a:blip r:embed="rId2"/>
                <a:stretch>
                  <a:fillRect t="-2439" b="-18293"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Oval 14">
            <a:extLst>
              <a:ext uri="{FF2B5EF4-FFF2-40B4-BE49-F238E27FC236}">
                <a16:creationId xmlns:a16="http://schemas.microsoft.com/office/drawing/2014/main" id="{44A36393-E968-4E93-8A40-1C69EDA50F41}"/>
              </a:ext>
            </a:extLst>
          </p:cNvPr>
          <p:cNvSpPr/>
          <p:nvPr/>
        </p:nvSpPr>
        <p:spPr>
          <a:xfrm>
            <a:off x="5868144" y="4149080"/>
            <a:ext cx="432048" cy="21602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7FCC041-FDBC-41CC-85C5-387DC236B4E1}"/>
              </a:ext>
            </a:extLst>
          </p:cNvPr>
          <p:cNvSpPr/>
          <p:nvPr/>
        </p:nvSpPr>
        <p:spPr>
          <a:xfrm>
            <a:off x="6660232" y="4169572"/>
            <a:ext cx="432048" cy="21602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graphicFrame>
        <p:nvGraphicFramePr>
          <p:cNvPr id="9" name="Marcador de Posição de Conteúdo 8">
            <a:extLst>
              <a:ext uri="{FF2B5EF4-FFF2-40B4-BE49-F238E27FC236}">
                <a16:creationId xmlns:a16="http://schemas.microsoft.com/office/drawing/2014/main" id="{8CBC1960-47FA-4C42-BD6D-4D1E37F3475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67712350"/>
              </p:ext>
            </p:extLst>
          </p:nvPr>
        </p:nvGraphicFramePr>
        <p:xfrm>
          <a:off x="493203" y="199181"/>
          <a:ext cx="8229600" cy="45259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CaixaDeTexto 1">
            <a:extLst>
              <a:ext uri="{FF2B5EF4-FFF2-40B4-BE49-F238E27FC236}">
                <a16:creationId xmlns:a16="http://schemas.microsoft.com/office/drawing/2014/main" id="{387CDC1B-6928-461C-94AC-46A9BA262EE5}"/>
              </a:ext>
            </a:extLst>
          </p:cNvPr>
          <p:cNvSpPr txBox="1"/>
          <p:nvPr/>
        </p:nvSpPr>
        <p:spPr>
          <a:xfrm>
            <a:off x="611560" y="4802166"/>
            <a:ext cx="811124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600" dirty="0"/>
              <a:t>Através da interpretação gráfica do Fator de Compressão </a:t>
            </a:r>
            <a:r>
              <a:rPr lang="pt-PT" sz="1600" i="1" dirty="0"/>
              <a:t>CMP</a:t>
            </a:r>
            <a:r>
              <a:rPr lang="pt-PT" sz="1600" dirty="0"/>
              <a:t>, podemos observar dois picos correspondentes às gerações </a:t>
            </a:r>
            <a:r>
              <a:rPr lang="pt-PT" sz="1600" b="1" dirty="0"/>
              <a:t>8</a:t>
            </a:r>
            <a:r>
              <a:rPr lang="pt-PT" sz="1600" dirty="0"/>
              <a:t> e </a:t>
            </a:r>
            <a:r>
              <a:rPr lang="pt-PT" sz="1600" b="1" dirty="0"/>
              <a:t>10</a:t>
            </a:r>
            <a:r>
              <a:rPr lang="pt-PT" sz="1600" dirty="0"/>
              <a:t>. Isto permite concluir que estas duas gerações são as </a:t>
            </a:r>
            <a:r>
              <a:rPr lang="pt-PT" sz="1600" b="1" dirty="0"/>
              <a:t>mais balanceadas em termos de Taxa de Compressão e Tempo Total de Compressão/Descompressão</a:t>
            </a:r>
            <a:r>
              <a:rPr lang="pt-PT" sz="1600" dirty="0"/>
              <a:t>.</a:t>
            </a:r>
            <a:endParaRPr lang="pt-PT" sz="1600" b="1" dirty="0"/>
          </a:p>
          <a:p>
            <a:endParaRPr lang="pt-PT" sz="1600" i="1" dirty="0"/>
          </a:p>
        </p:txBody>
      </p:sp>
      <p:sp>
        <p:nvSpPr>
          <p:cNvPr id="4" name="Seta: Para Baixo 3">
            <a:extLst>
              <a:ext uri="{FF2B5EF4-FFF2-40B4-BE49-F238E27FC236}">
                <a16:creationId xmlns:a16="http://schemas.microsoft.com/office/drawing/2014/main" id="{0D1F0B9A-5DA7-4815-BE0D-515B7238DC57}"/>
              </a:ext>
            </a:extLst>
          </p:cNvPr>
          <p:cNvSpPr/>
          <p:nvPr/>
        </p:nvSpPr>
        <p:spPr>
          <a:xfrm rot="20641103">
            <a:off x="5985045" y="1076090"/>
            <a:ext cx="45719" cy="64807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7" name="Seta: Para Baixo 6">
            <a:extLst>
              <a:ext uri="{FF2B5EF4-FFF2-40B4-BE49-F238E27FC236}">
                <a16:creationId xmlns:a16="http://schemas.microsoft.com/office/drawing/2014/main" id="{E5C287F9-7B45-48E2-9C60-304032C6EEE5}"/>
              </a:ext>
            </a:extLst>
          </p:cNvPr>
          <p:cNvSpPr/>
          <p:nvPr/>
        </p:nvSpPr>
        <p:spPr>
          <a:xfrm rot="2302012">
            <a:off x="7197579" y="1124743"/>
            <a:ext cx="45719" cy="64807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57B2029A-FA5B-4F7D-86D2-28945BCEB3E5}"/>
              </a:ext>
            </a:extLst>
          </p:cNvPr>
          <p:cNvSpPr txBox="1"/>
          <p:nvPr/>
        </p:nvSpPr>
        <p:spPr>
          <a:xfrm>
            <a:off x="493202" y="1484784"/>
            <a:ext cx="19905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/>
              <a:t>Figura 31 – Balanço da </a:t>
            </a:r>
            <a:r>
              <a:rPr lang="pt-PT" i="1" dirty="0"/>
              <a:t>performance</a:t>
            </a:r>
            <a:r>
              <a:rPr lang="pt-PT" dirty="0"/>
              <a:t> das gerações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2DD2CD-E12B-4525-8422-B00034AB3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sz="2800" dirty="0"/>
              <a:t>Geração 8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0BDAD38-C781-41A9-8B67-F38BBE76E72A}"/>
              </a:ext>
            </a:extLst>
          </p:cNvPr>
          <p:cNvSpPr/>
          <p:nvPr/>
        </p:nvSpPr>
        <p:spPr>
          <a:xfrm>
            <a:off x="2550199" y="2600908"/>
            <a:ext cx="1440160" cy="64807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b="1" dirty="0"/>
              <a:t>Filtro </a:t>
            </a:r>
            <a:r>
              <a:rPr lang="pt-PT" b="1" i="1" dirty="0" err="1"/>
              <a:t>Up</a:t>
            </a:r>
            <a:endParaRPr lang="pt-PT" b="1" i="1" dirty="0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CA34A0B6-BC35-400B-8BEE-636299379076}"/>
              </a:ext>
            </a:extLst>
          </p:cNvPr>
          <p:cNvSpPr/>
          <p:nvPr/>
        </p:nvSpPr>
        <p:spPr>
          <a:xfrm>
            <a:off x="5087618" y="2604052"/>
            <a:ext cx="1440160" cy="64807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b="1" i="1" dirty="0"/>
              <a:t>LZMA</a:t>
            </a:r>
          </a:p>
        </p:txBody>
      </p:sp>
      <p:sp>
        <p:nvSpPr>
          <p:cNvPr id="8" name="Seta: Para a Direita 7">
            <a:extLst>
              <a:ext uri="{FF2B5EF4-FFF2-40B4-BE49-F238E27FC236}">
                <a16:creationId xmlns:a16="http://schemas.microsoft.com/office/drawing/2014/main" id="{F98B5199-1856-4AF9-823E-F9778866F240}"/>
              </a:ext>
            </a:extLst>
          </p:cNvPr>
          <p:cNvSpPr/>
          <p:nvPr/>
        </p:nvSpPr>
        <p:spPr>
          <a:xfrm>
            <a:off x="4044009" y="2888940"/>
            <a:ext cx="1008112" cy="720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1AA32650-06E0-42FF-9F24-586846B83EEF}"/>
              </a:ext>
            </a:extLst>
          </p:cNvPr>
          <p:cNvSpPr/>
          <p:nvPr/>
        </p:nvSpPr>
        <p:spPr>
          <a:xfrm>
            <a:off x="1259632" y="1772816"/>
            <a:ext cx="6552728" cy="1944216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723ADB8C-7188-4244-99D2-29F31EDB3AD5}"/>
              </a:ext>
            </a:extLst>
          </p:cNvPr>
          <p:cNvSpPr txBox="1"/>
          <p:nvPr/>
        </p:nvSpPr>
        <p:spPr>
          <a:xfrm>
            <a:off x="3347864" y="1974540"/>
            <a:ext cx="2160240" cy="3743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b="1" dirty="0"/>
              <a:t>Compressão</a:t>
            </a:r>
          </a:p>
        </p:txBody>
      </p:sp>
      <p:sp>
        <p:nvSpPr>
          <p:cNvPr id="11" name="Marcador de Posição de Conteúdo 10">
            <a:extLst>
              <a:ext uri="{FF2B5EF4-FFF2-40B4-BE49-F238E27FC236}">
                <a16:creationId xmlns:a16="http://schemas.microsoft.com/office/drawing/2014/main" id="{10777436-016F-4617-B018-85A590435F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9632" y="3969061"/>
            <a:ext cx="6552728" cy="1944216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indent="0">
              <a:buNone/>
            </a:pPr>
            <a:endParaRPr lang="pt-PT" dirty="0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3B5B346E-6D2A-4217-978D-5C9C6FCA9861}"/>
              </a:ext>
            </a:extLst>
          </p:cNvPr>
          <p:cNvSpPr/>
          <p:nvPr/>
        </p:nvSpPr>
        <p:spPr>
          <a:xfrm>
            <a:off x="2550199" y="4653136"/>
            <a:ext cx="1493809" cy="68407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b="1" i="1" dirty="0"/>
              <a:t>LZMA</a:t>
            </a:r>
          </a:p>
          <a:p>
            <a:pPr algn="ctr"/>
            <a:r>
              <a:rPr lang="pt-PT" b="1" dirty="0"/>
              <a:t>inversa</a:t>
            </a: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ADEE454C-52D6-4A7F-99AC-557786175935}"/>
              </a:ext>
            </a:extLst>
          </p:cNvPr>
          <p:cNvSpPr/>
          <p:nvPr/>
        </p:nvSpPr>
        <p:spPr>
          <a:xfrm>
            <a:off x="5087618" y="4653136"/>
            <a:ext cx="1440160" cy="68407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b="1" dirty="0"/>
              <a:t>Filtro </a:t>
            </a:r>
            <a:r>
              <a:rPr lang="pt-PT" b="1" i="1" dirty="0" err="1"/>
              <a:t>Up</a:t>
            </a:r>
            <a:endParaRPr lang="pt-PT" b="1" i="1" dirty="0"/>
          </a:p>
          <a:p>
            <a:pPr algn="ctr"/>
            <a:r>
              <a:rPr lang="pt-PT" b="1" dirty="0"/>
              <a:t>inverso</a:t>
            </a:r>
          </a:p>
        </p:txBody>
      </p:sp>
      <p:sp>
        <p:nvSpPr>
          <p:cNvPr id="17" name="Seta: Para a Direita 16">
            <a:extLst>
              <a:ext uri="{FF2B5EF4-FFF2-40B4-BE49-F238E27FC236}">
                <a16:creationId xmlns:a16="http://schemas.microsoft.com/office/drawing/2014/main" id="{58570091-5F75-432C-A902-82E9D2C6EEAA}"/>
              </a:ext>
            </a:extLst>
          </p:cNvPr>
          <p:cNvSpPr/>
          <p:nvPr/>
        </p:nvSpPr>
        <p:spPr>
          <a:xfrm>
            <a:off x="4056383" y="4959170"/>
            <a:ext cx="1008112" cy="720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561403E5-0E0C-44FB-8919-9F28ABAF7DA9}"/>
              </a:ext>
            </a:extLst>
          </p:cNvPr>
          <p:cNvSpPr txBox="1"/>
          <p:nvPr/>
        </p:nvSpPr>
        <p:spPr>
          <a:xfrm>
            <a:off x="3347864" y="4026767"/>
            <a:ext cx="2160240" cy="3743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b="1" dirty="0"/>
              <a:t>Descompressão</a:t>
            </a:r>
          </a:p>
        </p:txBody>
      </p:sp>
      <p:sp>
        <p:nvSpPr>
          <p:cNvPr id="15" name="CaixaDeTexto 14"/>
          <p:cNvSpPr txBox="1"/>
          <p:nvPr/>
        </p:nvSpPr>
        <p:spPr>
          <a:xfrm>
            <a:off x="1357290" y="6215082"/>
            <a:ext cx="6215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/>
              <a:t>Fig. 32 – </a:t>
            </a:r>
            <a:r>
              <a:rPr lang="pt-PT" i="1" dirty="0" err="1"/>
              <a:t>Stacks</a:t>
            </a:r>
            <a:r>
              <a:rPr lang="pt-PT" i="1" dirty="0"/>
              <a:t> </a:t>
            </a:r>
            <a:r>
              <a:rPr lang="pt-PT" dirty="0"/>
              <a:t>de compressão e descompressão da geração 8</a:t>
            </a:r>
          </a:p>
        </p:txBody>
      </p:sp>
    </p:spTree>
    <p:extLst>
      <p:ext uri="{BB962C8B-B14F-4D97-AF65-F5344CB8AC3E}">
        <p14:creationId xmlns:p14="http://schemas.microsoft.com/office/powerpoint/2010/main" val="6618260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/>
          <p:cNvSpPr txBox="1"/>
          <p:nvPr/>
        </p:nvSpPr>
        <p:spPr>
          <a:xfrm>
            <a:off x="2843808" y="5445224"/>
            <a:ext cx="41434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/>
              <a:t>Fig.1 – Entropia das fontes (</a:t>
            </a:r>
            <a:r>
              <a:rPr lang="pt-PT" i="1" dirty="0"/>
              <a:t>bits</a:t>
            </a:r>
            <a:r>
              <a:rPr lang="pt-PT" dirty="0"/>
              <a:t>)</a:t>
            </a:r>
          </a:p>
        </p:txBody>
      </p:sp>
      <p:graphicFrame>
        <p:nvGraphicFramePr>
          <p:cNvPr id="6" name="Marcador de Posição de Conteúdo 5">
            <a:extLst>
              <a:ext uri="{FF2B5EF4-FFF2-40B4-BE49-F238E27FC236}">
                <a16:creationId xmlns:a16="http://schemas.microsoft.com/office/drawing/2014/main" id="{8780E141-24CE-4156-916E-834FA83293C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64990978"/>
              </p:ext>
            </p:extLst>
          </p:nvPr>
        </p:nvGraphicFramePr>
        <p:xfrm>
          <a:off x="539552" y="764704"/>
          <a:ext cx="8229600" cy="45259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2DD2CD-E12B-4525-8422-B00034AB3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sz="2800" dirty="0"/>
              <a:t>Geração 10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0BDAD38-C781-41A9-8B67-F38BBE76E72A}"/>
              </a:ext>
            </a:extLst>
          </p:cNvPr>
          <p:cNvSpPr/>
          <p:nvPr/>
        </p:nvSpPr>
        <p:spPr>
          <a:xfrm>
            <a:off x="2550199" y="2600908"/>
            <a:ext cx="1440160" cy="64807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b="1" dirty="0"/>
              <a:t>Filtro </a:t>
            </a:r>
            <a:r>
              <a:rPr lang="pt-PT" b="1" i="1" dirty="0" err="1"/>
              <a:t>Sub</a:t>
            </a:r>
            <a:endParaRPr lang="pt-PT" b="1" i="1" dirty="0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CA34A0B6-BC35-400B-8BEE-636299379076}"/>
              </a:ext>
            </a:extLst>
          </p:cNvPr>
          <p:cNvSpPr/>
          <p:nvPr/>
        </p:nvSpPr>
        <p:spPr>
          <a:xfrm>
            <a:off x="5087618" y="2604052"/>
            <a:ext cx="1440160" cy="64807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b="1" i="1" dirty="0"/>
              <a:t>LZMA</a:t>
            </a:r>
          </a:p>
        </p:txBody>
      </p:sp>
      <p:sp>
        <p:nvSpPr>
          <p:cNvPr id="8" name="Seta: Para a Direita 7">
            <a:extLst>
              <a:ext uri="{FF2B5EF4-FFF2-40B4-BE49-F238E27FC236}">
                <a16:creationId xmlns:a16="http://schemas.microsoft.com/office/drawing/2014/main" id="{F98B5199-1856-4AF9-823E-F9778866F240}"/>
              </a:ext>
            </a:extLst>
          </p:cNvPr>
          <p:cNvSpPr/>
          <p:nvPr/>
        </p:nvSpPr>
        <p:spPr>
          <a:xfrm>
            <a:off x="4044009" y="2888940"/>
            <a:ext cx="1008112" cy="720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1AA32650-06E0-42FF-9F24-586846B83EEF}"/>
              </a:ext>
            </a:extLst>
          </p:cNvPr>
          <p:cNvSpPr/>
          <p:nvPr/>
        </p:nvSpPr>
        <p:spPr>
          <a:xfrm>
            <a:off x="1259632" y="1772816"/>
            <a:ext cx="6552728" cy="1944216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723ADB8C-7188-4244-99D2-29F31EDB3AD5}"/>
              </a:ext>
            </a:extLst>
          </p:cNvPr>
          <p:cNvSpPr txBox="1"/>
          <p:nvPr/>
        </p:nvSpPr>
        <p:spPr>
          <a:xfrm>
            <a:off x="3347864" y="1974540"/>
            <a:ext cx="2160240" cy="3743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b="1" dirty="0"/>
              <a:t>Compressão</a:t>
            </a:r>
          </a:p>
        </p:txBody>
      </p:sp>
      <p:sp>
        <p:nvSpPr>
          <p:cNvPr id="11" name="Marcador de Posição de Conteúdo 10">
            <a:extLst>
              <a:ext uri="{FF2B5EF4-FFF2-40B4-BE49-F238E27FC236}">
                <a16:creationId xmlns:a16="http://schemas.microsoft.com/office/drawing/2014/main" id="{10777436-016F-4617-B018-85A590435F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9632" y="3969061"/>
            <a:ext cx="6552728" cy="1944216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endParaRPr lang="pt-PT" dirty="0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3B5B346E-6D2A-4217-978D-5C9C6FCA9861}"/>
              </a:ext>
            </a:extLst>
          </p:cNvPr>
          <p:cNvSpPr/>
          <p:nvPr/>
        </p:nvSpPr>
        <p:spPr>
          <a:xfrm>
            <a:off x="2550199" y="4653136"/>
            <a:ext cx="1493809" cy="68407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b="1" i="1" dirty="0"/>
              <a:t>LZMA</a:t>
            </a:r>
          </a:p>
          <a:p>
            <a:pPr algn="ctr"/>
            <a:r>
              <a:rPr lang="pt-PT" b="1" dirty="0"/>
              <a:t>inversa</a:t>
            </a: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ADEE454C-52D6-4A7F-99AC-557786175935}"/>
              </a:ext>
            </a:extLst>
          </p:cNvPr>
          <p:cNvSpPr/>
          <p:nvPr/>
        </p:nvSpPr>
        <p:spPr>
          <a:xfrm>
            <a:off x="5087618" y="4653136"/>
            <a:ext cx="1440160" cy="68407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b="1" dirty="0"/>
              <a:t>Filtro </a:t>
            </a:r>
            <a:r>
              <a:rPr lang="pt-PT" b="1" i="1" dirty="0" err="1"/>
              <a:t>Sub</a:t>
            </a:r>
            <a:endParaRPr lang="pt-PT" b="1" i="1" dirty="0"/>
          </a:p>
          <a:p>
            <a:pPr algn="ctr"/>
            <a:r>
              <a:rPr lang="pt-PT" b="1" dirty="0"/>
              <a:t>inverso</a:t>
            </a:r>
          </a:p>
        </p:txBody>
      </p:sp>
      <p:sp>
        <p:nvSpPr>
          <p:cNvPr id="17" name="Seta: Para a Direita 16">
            <a:extLst>
              <a:ext uri="{FF2B5EF4-FFF2-40B4-BE49-F238E27FC236}">
                <a16:creationId xmlns:a16="http://schemas.microsoft.com/office/drawing/2014/main" id="{58570091-5F75-432C-A902-82E9D2C6EEAA}"/>
              </a:ext>
            </a:extLst>
          </p:cNvPr>
          <p:cNvSpPr/>
          <p:nvPr/>
        </p:nvSpPr>
        <p:spPr>
          <a:xfrm>
            <a:off x="4056383" y="4959170"/>
            <a:ext cx="1008112" cy="720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561403E5-0E0C-44FB-8919-9F28ABAF7DA9}"/>
              </a:ext>
            </a:extLst>
          </p:cNvPr>
          <p:cNvSpPr txBox="1"/>
          <p:nvPr/>
        </p:nvSpPr>
        <p:spPr>
          <a:xfrm>
            <a:off x="3347864" y="4026767"/>
            <a:ext cx="2160240" cy="3743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b="1" dirty="0"/>
              <a:t>Descompressão</a:t>
            </a:r>
          </a:p>
        </p:txBody>
      </p:sp>
      <p:sp>
        <p:nvSpPr>
          <p:cNvPr id="15" name="CaixaDeTexto 14"/>
          <p:cNvSpPr txBox="1"/>
          <p:nvPr/>
        </p:nvSpPr>
        <p:spPr>
          <a:xfrm>
            <a:off x="1357290" y="6215082"/>
            <a:ext cx="6429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/>
              <a:t>Fig. 33 – </a:t>
            </a:r>
            <a:r>
              <a:rPr lang="pt-PT" i="1" dirty="0" err="1"/>
              <a:t>Stacks</a:t>
            </a:r>
            <a:r>
              <a:rPr lang="pt-PT" i="1" dirty="0"/>
              <a:t> </a:t>
            </a:r>
            <a:r>
              <a:rPr lang="pt-PT" dirty="0"/>
              <a:t>de compressão e descompressão da geração 10</a:t>
            </a:r>
          </a:p>
        </p:txBody>
      </p:sp>
    </p:spTree>
    <p:extLst>
      <p:ext uri="{BB962C8B-B14F-4D97-AF65-F5344CB8AC3E}">
        <p14:creationId xmlns:p14="http://schemas.microsoft.com/office/powerpoint/2010/main" val="10500880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2228D4-D061-4A19-8DEE-F0FDBE55A7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PT" sz="2800" dirty="0"/>
              <a:t>Transformadas inerentes às gerações anteriores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E60D12B4-E406-4B2D-8F05-FB70C750F1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974E549F-37BB-462C-9B24-6484F97E87C8}"/>
              </a:ext>
            </a:extLst>
          </p:cNvPr>
          <p:cNvSpPr/>
          <p:nvPr/>
        </p:nvSpPr>
        <p:spPr>
          <a:xfrm>
            <a:off x="683568" y="1700808"/>
            <a:ext cx="7848872" cy="122413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sz="2000" b="1" dirty="0"/>
              <a:t>Filtro </a:t>
            </a:r>
            <a:r>
              <a:rPr lang="pt-PT" sz="2000" b="1" i="1" dirty="0" err="1"/>
              <a:t>Sub</a:t>
            </a:r>
            <a:endParaRPr lang="pt-PT" sz="2000" b="1" i="1" dirty="0"/>
          </a:p>
          <a:p>
            <a:pPr algn="ctr"/>
            <a:endParaRPr lang="pt-PT" i="1" dirty="0"/>
          </a:p>
          <a:p>
            <a:pPr algn="ctr"/>
            <a:r>
              <a:rPr lang="pt-PT" dirty="0"/>
              <a:t>Cada </a:t>
            </a:r>
            <a:r>
              <a:rPr lang="pt-PT" i="1" dirty="0"/>
              <a:t>byte</a:t>
            </a:r>
            <a:r>
              <a:rPr lang="pt-PT" dirty="0"/>
              <a:t> é substituído pela sua diferença com o anterior/posterior.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96BA5E0F-99FB-445A-9A33-3AF22D256248}"/>
              </a:ext>
            </a:extLst>
          </p:cNvPr>
          <p:cNvSpPr/>
          <p:nvPr/>
        </p:nvSpPr>
        <p:spPr>
          <a:xfrm>
            <a:off x="683568" y="3107506"/>
            <a:ext cx="7848872" cy="122413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sz="2000" b="1" dirty="0"/>
              <a:t>Filtro </a:t>
            </a:r>
            <a:r>
              <a:rPr lang="pt-PT" sz="2000" b="1" i="1" dirty="0" err="1"/>
              <a:t>Up</a:t>
            </a:r>
            <a:endParaRPr lang="pt-PT" sz="2000" b="1" i="1" dirty="0"/>
          </a:p>
          <a:p>
            <a:pPr algn="ctr"/>
            <a:endParaRPr lang="pt-PT" sz="2000" b="1" i="1" dirty="0"/>
          </a:p>
          <a:p>
            <a:pPr algn="ctr"/>
            <a:r>
              <a:rPr lang="pt-PT" dirty="0"/>
              <a:t>Cada </a:t>
            </a:r>
            <a:r>
              <a:rPr lang="pt-PT" i="1" dirty="0"/>
              <a:t>byte</a:t>
            </a:r>
            <a:r>
              <a:rPr lang="pt-PT" dirty="0"/>
              <a:t> é substituído pela sua diferença com o de cima.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2531B7CD-1914-4389-A1FF-0C88C4EF43EC}"/>
              </a:ext>
            </a:extLst>
          </p:cNvPr>
          <p:cNvSpPr/>
          <p:nvPr/>
        </p:nvSpPr>
        <p:spPr>
          <a:xfrm>
            <a:off x="683568" y="4514204"/>
            <a:ext cx="7848872" cy="122413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sz="2000" b="1" dirty="0"/>
              <a:t>Algoritmo </a:t>
            </a:r>
            <a:r>
              <a:rPr lang="pt-PT" sz="2000" b="1" i="1" dirty="0"/>
              <a:t>LZMA</a:t>
            </a:r>
          </a:p>
          <a:p>
            <a:pPr algn="ctr"/>
            <a:endParaRPr lang="pt-PT" sz="2000" b="1" i="1" dirty="0"/>
          </a:p>
          <a:p>
            <a:pPr algn="ctr"/>
            <a:r>
              <a:rPr lang="pt-PT" i="1" dirty="0">
                <a:latin typeface="Times New Roman" panose="02020603050405020304" pitchFamily="18" charset="0"/>
                <a:ea typeface="SimSun" panose="02010600030101010101" pitchFamily="2" charset="-122"/>
              </a:rPr>
              <a:t>V</a:t>
            </a:r>
            <a:r>
              <a:rPr lang="pt-PT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ersão melhorada do </a:t>
            </a:r>
            <a:r>
              <a:rPr lang="pt-PT" sz="1800" i="1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LZ-77</a:t>
            </a:r>
            <a:r>
              <a:rPr lang="pt-PT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, que utiliza um codificador aritmético</a:t>
            </a:r>
            <a:r>
              <a:rPr lang="pt-PT" sz="1800" i="1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.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4034948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Marcador de Posição de Conteúdo 9">
            <a:extLst>
              <a:ext uri="{FF2B5EF4-FFF2-40B4-BE49-F238E27FC236}">
                <a16:creationId xmlns:a16="http://schemas.microsoft.com/office/drawing/2014/main" id="{CE606943-5B6D-4125-966A-862378B307B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15594539"/>
              </p:ext>
            </p:extLst>
          </p:nvPr>
        </p:nvGraphicFramePr>
        <p:xfrm>
          <a:off x="395536" y="1553378"/>
          <a:ext cx="8229600" cy="45259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ítulo 1">
            <a:extLst>
              <a:ext uri="{FF2B5EF4-FFF2-40B4-BE49-F238E27FC236}">
                <a16:creationId xmlns:a16="http://schemas.microsoft.com/office/drawing/2014/main" id="{5B184CB9-E063-4057-8F42-75AA222B42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003232" cy="1142999"/>
          </a:xfrm>
        </p:spPr>
        <p:txBody>
          <a:bodyPr>
            <a:noAutofit/>
          </a:bodyPr>
          <a:lstStyle/>
          <a:p>
            <a:r>
              <a:rPr lang="pt-PT" sz="2400" dirty="0"/>
              <a:t>Comparação da </a:t>
            </a:r>
            <a:r>
              <a:rPr lang="pt-PT" sz="2400" i="1" dirty="0" err="1"/>
              <a:t>stack</a:t>
            </a:r>
            <a:r>
              <a:rPr lang="pt-PT" sz="2400" dirty="0"/>
              <a:t> de compressão da geração 10 do </a:t>
            </a:r>
            <a:r>
              <a:rPr lang="pt-PT" sz="2400" i="1" dirty="0"/>
              <a:t>CMP</a:t>
            </a:r>
            <a:br>
              <a:rPr lang="pt-PT" sz="2400" dirty="0"/>
            </a:br>
            <a:r>
              <a:rPr lang="pt-PT" sz="2400" dirty="0"/>
              <a:t>com os restantes </a:t>
            </a:r>
            <a:r>
              <a:rPr lang="pt-PT" sz="2400" i="1" dirty="0" err="1"/>
              <a:t>CODECs</a:t>
            </a:r>
            <a:endParaRPr lang="pt-PT" sz="2400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D2814F22-C07E-483F-8621-1CABADB11E58}"/>
              </a:ext>
            </a:extLst>
          </p:cNvPr>
          <p:cNvSpPr txBox="1"/>
          <p:nvPr/>
        </p:nvSpPr>
        <p:spPr>
          <a:xfrm>
            <a:off x="6588224" y="5173817"/>
            <a:ext cx="432048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PT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N/D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3047748D-C11D-4F04-8ED2-037D96931837}"/>
              </a:ext>
            </a:extLst>
          </p:cNvPr>
          <p:cNvSpPr txBox="1"/>
          <p:nvPr/>
        </p:nvSpPr>
        <p:spPr>
          <a:xfrm>
            <a:off x="1475656" y="6090491"/>
            <a:ext cx="64294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/>
              <a:t>Fig. 34 – Comparação do </a:t>
            </a:r>
            <a:r>
              <a:rPr lang="pt-PT" i="1" dirty="0" err="1"/>
              <a:t>Cmp</a:t>
            </a:r>
            <a:r>
              <a:rPr lang="pt-PT" dirty="0"/>
              <a:t> geração 10</a:t>
            </a:r>
            <a:br>
              <a:rPr lang="pt-PT" dirty="0"/>
            </a:br>
            <a:r>
              <a:rPr lang="pt-PT" dirty="0"/>
              <a:t>com os outros algoritmos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C7D56DC1-B5AB-4198-B27F-24CADF387644}"/>
              </a:ext>
            </a:extLst>
          </p:cNvPr>
          <p:cNvSpPr txBox="1"/>
          <p:nvPr/>
        </p:nvSpPr>
        <p:spPr>
          <a:xfrm>
            <a:off x="6399468" y="5841280"/>
            <a:ext cx="404780" cy="108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PT" sz="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N/D</a:t>
            </a:r>
          </a:p>
        </p:txBody>
      </p:sp>
    </p:spTree>
    <p:extLst>
      <p:ext uri="{BB962C8B-B14F-4D97-AF65-F5344CB8AC3E}">
        <p14:creationId xmlns:p14="http://schemas.microsoft.com/office/powerpoint/2010/main" val="17576955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Marcador de Posição de Conteúdo 6">
            <a:extLst>
              <a:ext uri="{FF2B5EF4-FFF2-40B4-BE49-F238E27FC236}">
                <a16:creationId xmlns:a16="http://schemas.microsoft.com/office/drawing/2014/main" id="{F1769B30-170E-4C01-97F9-B5AB4D72996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93027312"/>
              </p:ext>
            </p:extLst>
          </p:nvPr>
        </p:nvGraphicFramePr>
        <p:xfrm>
          <a:off x="635795" y="764704"/>
          <a:ext cx="8229600" cy="45259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CaixaDeTexto 2"/>
          <p:cNvSpPr txBox="1"/>
          <p:nvPr/>
        </p:nvSpPr>
        <p:spPr>
          <a:xfrm>
            <a:off x="964381" y="5589240"/>
            <a:ext cx="7215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/>
              <a:t>Fig. 35 – Velocidade média de compressão de todos os </a:t>
            </a:r>
            <a:r>
              <a:rPr lang="pt-PT" i="1" dirty="0" err="1"/>
              <a:t>CODECs</a:t>
            </a:r>
            <a:r>
              <a:rPr lang="pt-PT" i="1" dirty="0"/>
              <a:t> (MB/S)</a:t>
            </a:r>
            <a:endParaRPr lang="pt-PT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168A2FFF-D709-4CD1-8D2F-5D29EEB35DD0}"/>
              </a:ext>
            </a:extLst>
          </p:cNvPr>
          <p:cNvSpPr txBox="1"/>
          <p:nvPr/>
        </p:nvSpPr>
        <p:spPr>
          <a:xfrm>
            <a:off x="1331640" y="2492896"/>
            <a:ext cx="432048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PT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N/D</a:t>
            </a:r>
          </a:p>
        </p:txBody>
      </p:sp>
    </p:spTree>
    <p:extLst>
      <p:ext uri="{BB962C8B-B14F-4D97-AF65-F5344CB8AC3E}">
        <p14:creationId xmlns:p14="http://schemas.microsoft.com/office/powerpoint/2010/main" val="7486665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Marcador de Posição de Conteúdo 6">
            <a:extLst>
              <a:ext uri="{FF2B5EF4-FFF2-40B4-BE49-F238E27FC236}">
                <a16:creationId xmlns:a16="http://schemas.microsoft.com/office/drawing/2014/main" id="{BF54970B-912B-446C-B64A-D4BF8257992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17379584"/>
              </p:ext>
            </p:extLst>
          </p:nvPr>
        </p:nvGraphicFramePr>
        <p:xfrm>
          <a:off x="492919" y="764704"/>
          <a:ext cx="8229600" cy="45259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CaixaDeTexto 2"/>
          <p:cNvSpPr txBox="1"/>
          <p:nvPr/>
        </p:nvSpPr>
        <p:spPr>
          <a:xfrm>
            <a:off x="857224" y="5723964"/>
            <a:ext cx="7500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/>
              <a:t>Fig. 36 – Velocidade média de descompressão de todos os </a:t>
            </a:r>
            <a:r>
              <a:rPr lang="pt-PT" i="1" dirty="0" err="1"/>
              <a:t>CODECs</a:t>
            </a:r>
            <a:r>
              <a:rPr lang="pt-PT" i="1" dirty="0"/>
              <a:t> (MB/S)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FEE4052-1FEF-458A-91CE-652A1E0F11BD}"/>
              </a:ext>
            </a:extLst>
          </p:cNvPr>
          <p:cNvSpPr txBox="1"/>
          <p:nvPr/>
        </p:nvSpPr>
        <p:spPr>
          <a:xfrm>
            <a:off x="1187624" y="2492896"/>
            <a:ext cx="432048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PT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N/D</a:t>
            </a:r>
          </a:p>
        </p:txBody>
      </p:sp>
    </p:spTree>
    <p:extLst>
      <p:ext uri="{BB962C8B-B14F-4D97-AF65-F5344CB8AC3E}">
        <p14:creationId xmlns:p14="http://schemas.microsoft.com/office/powerpoint/2010/main" val="36031143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Marcador de Posição de Conteúdo 6">
            <a:extLst>
              <a:ext uri="{FF2B5EF4-FFF2-40B4-BE49-F238E27FC236}">
                <a16:creationId xmlns:a16="http://schemas.microsoft.com/office/drawing/2014/main" id="{80BCB2C2-B3D7-42A7-BBEB-DA1DF190E1B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24632905"/>
              </p:ext>
            </p:extLst>
          </p:nvPr>
        </p:nvGraphicFramePr>
        <p:xfrm>
          <a:off x="457200" y="630776"/>
          <a:ext cx="8229600" cy="45259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CaixaDeTexto 2"/>
          <p:cNvSpPr txBox="1"/>
          <p:nvPr/>
        </p:nvSpPr>
        <p:spPr>
          <a:xfrm flipH="1">
            <a:off x="755576" y="5373216"/>
            <a:ext cx="7429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/>
              <a:t>Figura 37 – Velocidade média total de todos os </a:t>
            </a:r>
            <a:r>
              <a:rPr lang="pt-PT" i="1" dirty="0" err="1"/>
              <a:t>CODECs</a:t>
            </a:r>
            <a:r>
              <a:rPr lang="pt-PT" dirty="0"/>
              <a:t> (</a:t>
            </a:r>
            <a:r>
              <a:rPr lang="pt-PT" i="1" dirty="0"/>
              <a:t>MB/s</a:t>
            </a:r>
            <a:r>
              <a:rPr lang="pt-PT" dirty="0"/>
              <a:t>)</a:t>
            </a:r>
            <a:endParaRPr lang="pt-PT" i="1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319D644A-B703-482E-AB98-8426103DD09B}"/>
              </a:ext>
            </a:extLst>
          </p:cNvPr>
          <p:cNvSpPr txBox="1"/>
          <p:nvPr/>
        </p:nvSpPr>
        <p:spPr>
          <a:xfrm>
            <a:off x="1115616" y="2348881"/>
            <a:ext cx="493394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PT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N/D</a:t>
            </a:r>
          </a:p>
        </p:txBody>
      </p:sp>
    </p:spTree>
    <p:extLst>
      <p:ext uri="{BB962C8B-B14F-4D97-AF65-F5344CB8AC3E}">
        <p14:creationId xmlns:p14="http://schemas.microsoft.com/office/powerpoint/2010/main" val="8042930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FA0E51-AAA8-4554-81F6-AEB510DCD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Bloopers</a:t>
            </a:r>
            <a:endParaRPr lang="pt-PT" dirty="0"/>
          </a:p>
        </p:txBody>
      </p:sp>
      <p:pic>
        <p:nvPicPr>
          <p:cNvPr id="19" name="Marcador de Posição de Conteúdo 18" descr="Uma imagem com objeto de exterior, teia&#10;&#10;Descrição gerada automaticamente">
            <a:extLst>
              <a:ext uri="{FF2B5EF4-FFF2-40B4-BE49-F238E27FC236}">
                <a16:creationId xmlns:a16="http://schemas.microsoft.com/office/drawing/2014/main" id="{7F93DCA2-F52F-48D4-84DF-5082515DFE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802284"/>
            <a:ext cx="2520675" cy="3480101"/>
          </a:xfr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EB73DA00-ED66-4B31-A25E-D87AEC84BB6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896" y="1760310"/>
            <a:ext cx="2376264" cy="3564051"/>
          </a:xfrm>
          <a:prstGeom prst="rect">
            <a:avLst/>
          </a:prstGeom>
        </p:spPr>
      </p:pic>
      <p:pic>
        <p:nvPicPr>
          <p:cNvPr id="23" name="Imagem 22">
            <a:extLst>
              <a:ext uri="{FF2B5EF4-FFF2-40B4-BE49-F238E27FC236}">
                <a16:creationId xmlns:a16="http://schemas.microsoft.com/office/drawing/2014/main" id="{DCB26369-787D-4E00-97D6-92620F4A3F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192" y="2246191"/>
            <a:ext cx="2592288" cy="2592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7360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B1215B-41AA-48FC-99D8-332092EE2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Bloopers</a:t>
            </a:r>
            <a:endParaRPr lang="pt-PT" dirty="0"/>
          </a:p>
        </p:txBody>
      </p:sp>
      <p:pic>
        <p:nvPicPr>
          <p:cNvPr id="5" name="Marcador de Posição de Conteúdo 4">
            <a:extLst>
              <a:ext uri="{FF2B5EF4-FFF2-40B4-BE49-F238E27FC236}">
                <a16:creationId xmlns:a16="http://schemas.microsoft.com/office/drawing/2014/main" id="{988EA316-7193-42E4-BF1B-9514807FB5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992" y="1589846"/>
            <a:ext cx="3552984" cy="1972816"/>
          </a:xfr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0F9EA1E1-181E-4DA9-91DC-AC171B196E4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992" y="3734870"/>
            <a:ext cx="3552984" cy="270816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075C081A-EE18-442B-910E-274747487A3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56" y="1605335"/>
            <a:ext cx="3240360" cy="4860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1039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F9D196-3F7A-4370-82BB-D328D7BFF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Bloopers</a:t>
            </a:r>
            <a:endParaRPr lang="pt-PT" dirty="0"/>
          </a:p>
        </p:txBody>
      </p:sp>
      <p:pic>
        <p:nvPicPr>
          <p:cNvPr id="5" name="Marcador de Posição de Conteúdo 4" descr="Uma imagem com texto&#10;&#10;Descrição gerada automaticamente">
            <a:extLst>
              <a:ext uri="{FF2B5EF4-FFF2-40B4-BE49-F238E27FC236}">
                <a16:creationId xmlns:a16="http://schemas.microsoft.com/office/drawing/2014/main" id="{4BCD65B3-3C6C-4A68-8425-7EC2EAD537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063" y="1394477"/>
            <a:ext cx="2259652" cy="2259652"/>
          </a:xfrm>
        </p:spPr>
      </p:pic>
      <p:pic>
        <p:nvPicPr>
          <p:cNvPr id="7" name="Imagem 6" descr="Uma imagem com gravata, listrado, ventoinha, dispositivo&#10;&#10;Descrição gerada automaticamente">
            <a:extLst>
              <a:ext uri="{FF2B5EF4-FFF2-40B4-BE49-F238E27FC236}">
                <a16:creationId xmlns:a16="http://schemas.microsoft.com/office/drawing/2014/main" id="{54497459-8339-47ED-A560-57CD15EF322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9310" y="1394477"/>
            <a:ext cx="3339008" cy="5008027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353E1FB5-74FB-4119-B25F-BB7C7DAF118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012" y="4005688"/>
            <a:ext cx="3195755" cy="239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5940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6C22175-AB4C-426D-B786-3996249E40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91264" cy="1204762"/>
          </a:xfrm>
        </p:spPr>
        <p:txBody>
          <a:bodyPr>
            <a:normAutofit/>
          </a:bodyPr>
          <a:lstStyle/>
          <a:p>
            <a:r>
              <a:rPr lang="pt-PT" sz="2800" dirty="0"/>
              <a:t>Histogramas das fontes (s/transformadas ou filtros)</a:t>
            </a:r>
          </a:p>
        </p:txBody>
      </p:sp>
      <p:pic>
        <p:nvPicPr>
          <p:cNvPr id="5" name="Marcador de Posição de Conteúdo 4">
            <a:extLst>
              <a:ext uri="{FF2B5EF4-FFF2-40B4-BE49-F238E27FC236}">
                <a16:creationId xmlns:a16="http://schemas.microsoft.com/office/drawing/2014/main" id="{D4D79BAE-B387-4ABE-8ADE-CDE816CBFD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860" y="1364414"/>
            <a:ext cx="4737721" cy="2376263"/>
          </a:xfr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7C8A1396-7AE2-4CDC-9F28-71330068B54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204" y="1390274"/>
            <a:ext cx="4737723" cy="2376264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F31E6E97-072A-4065-B90D-9417D658DBC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944" y="3717254"/>
            <a:ext cx="5082293" cy="2549087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107B5D08-9CE2-468B-B89A-D6E7675AEE9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0104" y="3717254"/>
            <a:ext cx="4933359" cy="2474387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4949FC1D-9637-4E49-94C7-C586FD542BAF}"/>
              </a:ext>
            </a:extLst>
          </p:cNvPr>
          <p:cNvSpPr txBox="1"/>
          <p:nvPr/>
        </p:nvSpPr>
        <p:spPr>
          <a:xfrm>
            <a:off x="1619672" y="3568942"/>
            <a:ext cx="1927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Fig.2 - egg.bmp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D9F1C08E-F49D-47B7-9C26-515733468585}"/>
              </a:ext>
            </a:extLst>
          </p:cNvPr>
          <p:cNvSpPr txBox="1"/>
          <p:nvPr/>
        </p:nvSpPr>
        <p:spPr>
          <a:xfrm>
            <a:off x="5653679" y="3581872"/>
            <a:ext cx="2351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Fig.3 - landscape.bmp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074C0ABB-F0F4-492E-9362-C620CE915AC8}"/>
              </a:ext>
            </a:extLst>
          </p:cNvPr>
          <p:cNvSpPr txBox="1"/>
          <p:nvPr/>
        </p:nvSpPr>
        <p:spPr>
          <a:xfrm>
            <a:off x="1559137" y="6176128"/>
            <a:ext cx="216024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pt-PT" dirty="0"/>
              <a:t>Fig.4 - pattern.bmp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B42FCBBE-14C8-4075-8926-8A64CC2E81F7}"/>
              </a:ext>
            </a:extLst>
          </p:cNvPr>
          <p:cNvSpPr txBox="1"/>
          <p:nvPr/>
        </p:nvSpPr>
        <p:spPr>
          <a:xfrm>
            <a:off x="5732608" y="6081675"/>
            <a:ext cx="19327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Fig.5 - zebra.bmp</a:t>
            </a:r>
          </a:p>
        </p:txBody>
      </p:sp>
    </p:spTree>
    <p:extLst>
      <p:ext uri="{BB962C8B-B14F-4D97-AF65-F5344CB8AC3E}">
        <p14:creationId xmlns:p14="http://schemas.microsoft.com/office/powerpoint/2010/main" val="23794399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5B4E56-57D0-4FFD-B656-E249D4B28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365" y="-91251"/>
            <a:ext cx="8291264" cy="1143000"/>
          </a:xfrm>
        </p:spPr>
        <p:txBody>
          <a:bodyPr>
            <a:noAutofit/>
          </a:bodyPr>
          <a:lstStyle/>
          <a:p>
            <a:r>
              <a:rPr lang="pt-PT" sz="2800" dirty="0"/>
              <a:t>Histogramas das fontes (</a:t>
            </a:r>
            <a:r>
              <a:rPr lang="pt-PT" sz="2800" i="1" dirty="0"/>
              <a:t>MTF</a:t>
            </a:r>
            <a:r>
              <a:rPr lang="pt-PT" sz="2800" dirty="0"/>
              <a:t>)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54588721-10CC-4CE7-AF72-683F37EF735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9309" y="1051749"/>
            <a:ext cx="5235266" cy="2625813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E11756B2-E57E-46E7-A4C8-A74F9D98259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2005" y="1034975"/>
            <a:ext cx="5235266" cy="2625813"/>
          </a:xfrm>
          <a:prstGeom prst="rect">
            <a:avLst/>
          </a:prstGeom>
        </p:spPr>
      </p:pic>
      <p:pic>
        <p:nvPicPr>
          <p:cNvPr id="14" name="Imagem 13" descr="Uma imagem com texto&#10;&#10;Descrição gerada automaticamente">
            <a:extLst>
              <a:ext uri="{FF2B5EF4-FFF2-40B4-BE49-F238E27FC236}">
                <a16:creationId xmlns:a16="http://schemas.microsoft.com/office/drawing/2014/main" id="{D81FF2D6-D79D-41F5-A15F-A246950FFF0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2435" y="3821838"/>
            <a:ext cx="5318392" cy="2667505"/>
          </a:xfrm>
          <a:prstGeom prst="rect">
            <a:avLst/>
          </a:prstGeom>
        </p:spPr>
      </p:pic>
      <p:pic>
        <p:nvPicPr>
          <p:cNvPr id="16" name="Imagem 15" descr="Uma imagem com texto&#10;&#10;Descrição gerada automaticamente">
            <a:extLst>
              <a:ext uri="{FF2B5EF4-FFF2-40B4-BE49-F238E27FC236}">
                <a16:creationId xmlns:a16="http://schemas.microsoft.com/office/drawing/2014/main" id="{A7C68F2D-5B1E-4BB2-A919-E355719DE30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3030" y="3821753"/>
            <a:ext cx="5318393" cy="2667506"/>
          </a:xfrm>
          <a:prstGeom prst="rect">
            <a:avLst/>
          </a:prstGeom>
        </p:spPr>
      </p:pic>
      <p:sp>
        <p:nvSpPr>
          <p:cNvPr id="18" name="CaixaDeTexto 17">
            <a:extLst>
              <a:ext uri="{FF2B5EF4-FFF2-40B4-BE49-F238E27FC236}">
                <a16:creationId xmlns:a16="http://schemas.microsoft.com/office/drawing/2014/main" id="{BA25739A-D7D4-4707-9E93-0A4AEE7C665A}"/>
              </a:ext>
            </a:extLst>
          </p:cNvPr>
          <p:cNvSpPr txBox="1"/>
          <p:nvPr/>
        </p:nvSpPr>
        <p:spPr>
          <a:xfrm>
            <a:off x="5895152" y="3441467"/>
            <a:ext cx="2317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Fig.7 - landscape.bmp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87CFD707-DAF2-4668-B5DC-A2740E3CF447}"/>
              </a:ext>
            </a:extLst>
          </p:cNvPr>
          <p:cNvSpPr txBox="1"/>
          <p:nvPr/>
        </p:nvSpPr>
        <p:spPr>
          <a:xfrm>
            <a:off x="1616832" y="6266243"/>
            <a:ext cx="223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Fig.8 - pattern.bmp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DE874068-9534-4EA5-AA5E-0A8B33924643}"/>
              </a:ext>
            </a:extLst>
          </p:cNvPr>
          <p:cNvSpPr txBox="1"/>
          <p:nvPr/>
        </p:nvSpPr>
        <p:spPr>
          <a:xfrm>
            <a:off x="6156176" y="6266243"/>
            <a:ext cx="1962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Fig.9 - zebra.bmp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846F256F-8DD1-44E8-8E73-0146270D73C8}"/>
              </a:ext>
            </a:extLst>
          </p:cNvPr>
          <p:cNvSpPr txBox="1"/>
          <p:nvPr/>
        </p:nvSpPr>
        <p:spPr>
          <a:xfrm>
            <a:off x="1735530" y="3564992"/>
            <a:ext cx="1927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Fig.6 - egg.bmp</a:t>
            </a:r>
          </a:p>
        </p:txBody>
      </p:sp>
    </p:spTree>
    <p:extLst>
      <p:ext uri="{BB962C8B-B14F-4D97-AF65-F5344CB8AC3E}">
        <p14:creationId xmlns:p14="http://schemas.microsoft.com/office/powerpoint/2010/main" val="34440198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B035CE-ED48-44AD-BB02-E414C7D1A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PT" sz="2800" dirty="0"/>
              <a:t>Histogramas das fontes (Filtro de </a:t>
            </a:r>
            <a:r>
              <a:rPr lang="pt-PT" sz="2800" i="1" dirty="0" err="1"/>
              <a:t>Paeth</a:t>
            </a:r>
            <a:r>
              <a:rPr lang="pt-PT" sz="2800" dirty="0"/>
              <a:t> simplificado)</a:t>
            </a:r>
          </a:p>
        </p:txBody>
      </p:sp>
      <p:pic>
        <p:nvPicPr>
          <p:cNvPr id="5" name="Marcador de Posição de Conteúdo 4">
            <a:extLst>
              <a:ext uri="{FF2B5EF4-FFF2-40B4-BE49-F238E27FC236}">
                <a16:creationId xmlns:a16="http://schemas.microsoft.com/office/drawing/2014/main" id="{446ADD2D-E351-4964-9F43-342B84D394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1186" y="1292473"/>
            <a:ext cx="5311833" cy="2664216"/>
          </a:xfr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356F3980-7AC8-40A5-BE70-42FABEAB052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917" y="1292473"/>
            <a:ext cx="5224297" cy="2620311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D40D20DF-0438-4F77-A201-F436BD9FD30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2679" y="3873801"/>
            <a:ext cx="5311831" cy="2664215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466BAB20-E3EE-4E0A-8647-537C012834B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917" y="3919798"/>
            <a:ext cx="5146575" cy="2581328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1CED77C4-ADE4-44B3-B4B1-F42DDA081874}"/>
              </a:ext>
            </a:extLst>
          </p:cNvPr>
          <p:cNvSpPr txBox="1"/>
          <p:nvPr/>
        </p:nvSpPr>
        <p:spPr>
          <a:xfrm>
            <a:off x="1594603" y="6306937"/>
            <a:ext cx="2223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Fig.12 - pattern.bmp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0988468E-56E8-43D5-BAB4-D151E4883408}"/>
              </a:ext>
            </a:extLst>
          </p:cNvPr>
          <p:cNvSpPr txBox="1"/>
          <p:nvPr/>
        </p:nvSpPr>
        <p:spPr>
          <a:xfrm>
            <a:off x="5693864" y="6316460"/>
            <a:ext cx="2126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Fig.13 - zebra.bmp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7C039C81-8DF0-4908-A7C3-8B28E09BA7EB}"/>
              </a:ext>
            </a:extLst>
          </p:cNvPr>
          <p:cNvSpPr txBox="1"/>
          <p:nvPr/>
        </p:nvSpPr>
        <p:spPr>
          <a:xfrm>
            <a:off x="5688889" y="3759173"/>
            <a:ext cx="2409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Fig. 11 - landscape.bmp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710A08E8-BF87-4BD1-947F-D2A1AC9EAE3B}"/>
              </a:ext>
            </a:extLst>
          </p:cNvPr>
          <p:cNvSpPr txBox="1"/>
          <p:nvPr/>
        </p:nvSpPr>
        <p:spPr>
          <a:xfrm>
            <a:off x="1742856" y="3725609"/>
            <a:ext cx="1927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Fig.10 - egg.bmp</a:t>
            </a:r>
          </a:p>
        </p:txBody>
      </p:sp>
    </p:spTree>
    <p:extLst>
      <p:ext uri="{BB962C8B-B14F-4D97-AF65-F5344CB8AC3E}">
        <p14:creationId xmlns:p14="http://schemas.microsoft.com/office/powerpoint/2010/main" val="38978242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AD29D7-4D3C-4B94-B7BC-4418C0A66B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948" y="187070"/>
            <a:ext cx="8229600" cy="1143000"/>
          </a:xfrm>
        </p:spPr>
        <p:txBody>
          <a:bodyPr>
            <a:normAutofit/>
          </a:bodyPr>
          <a:lstStyle/>
          <a:p>
            <a:r>
              <a:rPr lang="pt-PT" sz="2800" dirty="0"/>
              <a:t>Histogramas (Filtro </a:t>
            </a:r>
            <a:r>
              <a:rPr lang="pt-PT" sz="2800" i="1" dirty="0" err="1"/>
              <a:t>Sub</a:t>
            </a:r>
            <a:r>
              <a:rPr lang="pt-PT" sz="2800" dirty="0"/>
              <a:t>)</a:t>
            </a:r>
            <a:endParaRPr lang="pt-PT" sz="2800" i="1" dirty="0"/>
          </a:p>
        </p:txBody>
      </p:sp>
      <p:pic>
        <p:nvPicPr>
          <p:cNvPr id="5" name="Marcador de Posição de Conteúdo 4">
            <a:extLst>
              <a:ext uri="{FF2B5EF4-FFF2-40B4-BE49-F238E27FC236}">
                <a16:creationId xmlns:a16="http://schemas.microsoft.com/office/drawing/2014/main" id="{0935CBF1-D3E5-4829-8EB3-65327E7D15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5018" y="1134764"/>
            <a:ext cx="5392960" cy="2704906"/>
          </a:xfr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2CB334E2-DB32-459C-85E8-0561E16153B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9450" y="1143095"/>
            <a:ext cx="5392959" cy="2704906"/>
          </a:xfrm>
          <a:prstGeom prst="rect">
            <a:avLst/>
          </a:prstGeom>
        </p:spPr>
      </p:pic>
      <p:pic>
        <p:nvPicPr>
          <p:cNvPr id="9" name="Imagem 8" descr="Uma imagem com texto&#10;&#10;Descrição gerada automaticamente">
            <a:extLst>
              <a:ext uri="{FF2B5EF4-FFF2-40B4-BE49-F238E27FC236}">
                <a16:creationId xmlns:a16="http://schemas.microsoft.com/office/drawing/2014/main" id="{ED10ED8F-846C-4942-BD10-1659A334F8B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30280" y="3783230"/>
            <a:ext cx="5392958" cy="2704906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44A4817D-A4AC-4806-9FE2-2F23010928F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9450" y="3747969"/>
            <a:ext cx="5392958" cy="2704906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5567B2D0-92FA-4876-B9FB-E1FE4CF556C2}"/>
              </a:ext>
            </a:extLst>
          </p:cNvPr>
          <p:cNvSpPr txBox="1"/>
          <p:nvPr/>
        </p:nvSpPr>
        <p:spPr>
          <a:xfrm>
            <a:off x="1249102" y="6365932"/>
            <a:ext cx="2290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Fig. 16 - pattern.bmp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0DFE5462-0DF3-4529-AFF1-070CBBEE0C16}"/>
              </a:ext>
            </a:extLst>
          </p:cNvPr>
          <p:cNvSpPr txBox="1"/>
          <p:nvPr/>
        </p:nvSpPr>
        <p:spPr>
          <a:xfrm>
            <a:off x="5878069" y="6282053"/>
            <a:ext cx="2016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Fig. 17 - zebra.bmp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97D64B34-51D9-4108-A6D6-30D4F9835B52}"/>
              </a:ext>
            </a:extLst>
          </p:cNvPr>
          <p:cNvSpPr txBox="1"/>
          <p:nvPr/>
        </p:nvSpPr>
        <p:spPr>
          <a:xfrm>
            <a:off x="1439064" y="3663335"/>
            <a:ext cx="1910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Fig. 14 - egg.bmp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1F1EE787-E7C6-4A2E-A8B5-CFC9E493FE15}"/>
              </a:ext>
            </a:extLst>
          </p:cNvPr>
          <p:cNvSpPr txBox="1"/>
          <p:nvPr/>
        </p:nvSpPr>
        <p:spPr>
          <a:xfrm>
            <a:off x="5717753" y="3679488"/>
            <a:ext cx="2521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Fig. 15 - landscape.bmp</a:t>
            </a:r>
          </a:p>
        </p:txBody>
      </p:sp>
    </p:spTree>
    <p:extLst>
      <p:ext uri="{BB962C8B-B14F-4D97-AF65-F5344CB8AC3E}">
        <p14:creationId xmlns:p14="http://schemas.microsoft.com/office/powerpoint/2010/main" val="1564581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144EDC-E8B8-4A8F-8B0C-5E994BBA4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42763"/>
            <a:ext cx="8229600" cy="1143000"/>
          </a:xfrm>
        </p:spPr>
        <p:txBody>
          <a:bodyPr>
            <a:normAutofit/>
          </a:bodyPr>
          <a:lstStyle/>
          <a:p>
            <a:r>
              <a:rPr lang="pt-PT" sz="2800" dirty="0"/>
              <a:t>Histogramas (Filtro </a:t>
            </a:r>
            <a:r>
              <a:rPr lang="pt-PT" sz="2800" i="1" dirty="0" err="1"/>
              <a:t>Sub</a:t>
            </a:r>
            <a:r>
              <a:rPr lang="pt-PT" sz="2800" dirty="0"/>
              <a:t>)</a:t>
            </a:r>
            <a:endParaRPr lang="pt-PT" sz="2800" i="1" dirty="0"/>
          </a:p>
        </p:txBody>
      </p:sp>
      <p:pic>
        <p:nvPicPr>
          <p:cNvPr id="5" name="Marcador de Posição de Conteúdo 4">
            <a:extLst>
              <a:ext uri="{FF2B5EF4-FFF2-40B4-BE49-F238E27FC236}">
                <a16:creationId xmlns:a16="http://schemas.microsoft.com/office/drawing/2014/main" id="{57D57ED5-032F-42C8-84F0-A4EE9563DF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616" y="1134250"/>
            <a:ext cx="5335887" cy="2676280"/>
          </a:xfr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22917600-791E-40DA-BB1D-46925BD205F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4937" y="1197819"/>
            <a:ext cx="5250022" cy="2633214"/>
          </a:xfrm>
          <a:prstGeom prst="rect">
            <a:avLst/>
          </a:prstGeom>
        </p:spPr>
      </p:pic>
      <p:pic>
        <p:nvPicPr>
          <p:cNvPr id="9" name="Imagem 8" descr="Uma imagem com texto&#10;&#10;Descrição gerada automaticamente">
            <a:extLst>
              <a:ext uri="{FF2B5EF4-FFF2-40B4-BE49-F238E27FC236}">
                <a16:creationId xmlns:a16="http://schemas.microsoft.com/office/drawing/2014/main" id="{EAA42A1E-A62D-446C-AEFB-3A5FDEB8ED7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616" y="3791032"/>
            <a:ext cx="5250022" cy="2633214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1B3583B2-D43B-4169-AC33-FB3ACC16D35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1350" y="3768316"/>
            <a:ext cx="5084405" cy="2550147"/>
          </a:xfrm>
          <a:prstGeom prst="rect">
            <a:avLst/>
          </a:prstGeom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69E006EA-A93B-46F9-ADF9-9AA875D162D2}"/>
              </a:ext>
            </a:extLst>
          </p:cNvPr>
          <p:cNvSpPr txBox="1"/>
          <p:nvPr/>
        </p:nvSpPr>
        <p:spPr>
          <a:xfrm>
            <a:off x="1523531" y="6239580"/>
            <a:ext cx="23162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Fig. 20 - pattern.bmp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94B004FF-F544-4298-9359-4DF82461A67A}"/>
              </a:ext>
            </a:extLst>
          </p:cNvPr>
          <p:cNvSpPr txBox="1"/>
          <p:nvPr/>
        </p:nvSpPr>
        <p:spPr>
          <a:xfrm>
            <a:off x="5868144" y="6186689"/>
            <a:ext cx="2202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Fig. 21 - zebra.bmp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5EF32385-D61B-4C1A-A289-4B3A3888B57E}"/>
              </a:ext>
            </a:extLst>
          </p:cNvPr>
          <p:cNvSpPr txBox="1"/>
          <p:nvPr/>
        </p:nvSpPr>
        <p:spPr>
          <a:xfrm>
            <a:off x="1689267" y="3636116"/>
            <a:ext cx="1984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Fig. 18 - egg.bmp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E3DA8CC8-7B84-42B9-89FC-939DD612BD2B}"/>
              </a:ext>
            </a:extLst>
          </p:cNvPr>
          <p:cNvSpPr txBox="1"/>
          <p:nvPr/>
        </p:nvSpPr>
        <p:spPr>
          <a:xfrm>
            <a:off x="5683867" y="3662533"/>
            <a:ext cx="2682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Fig. 19 - landscape.bmp</a:t>
            </a:r>
          </a:p>
        </p:txBody>
      </p:sp>
    </p:spTree>
    <p:extLst>
      <p:ext uri="{BB962C8B-B14F-4D97-AF65-F5344CB8AC3E}">
        <p14:creationId xmlns:p14="http://schemas.microsoft.com/office/powerpoint/2010/main" val="40620347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/>
          <p:cNvSpPr txBox="1"/>
          <p:nvPr/>
        </p:nvSpPr>
        <p:spPr>
          <a:xfrm>
            <a:off x="2051720" y="5373216"/>
            <a:ext cx="5572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/>
              <a:t>Fig. 22 – Tamanho dos ficheiros após compressão (MB)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FD3EDC28-4E6B-40B4-B811-4ACE3E528CEB}"/>
              </a:ext>
            </a:extLst>
          </p:cNvPr>
          <p:cNvSpPr txBox="1"/>
          <p:nvPr/>
        </p:nvSpPr>
        <p:spPr>
          <a:xfrm>
            <a:off x="8100392" y="3789040"/>
            <a:ext cx="49614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7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Ger</a:t>
            </a:r>
            <a:r>
              <a:rPr lang="pt-PT" sz="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13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DDDD25B7-919E-4EC9-A3A3-1B6A92C82AC8}"/>
              </a:ext>
            </a:extLst>
          </p:cNvPr>
          <p:cNvSpPr txBox="1"/>
          <p:nvPr/>
        </p:nvSpPr>
        <p:spPr>
          <a:xfrm>
            <a:off x="8100392" y="3932510"/>
            <a:ext cx="49614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7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Ger</a:t>
            </a:r>
            <a:r>
              <a:rPr lang="pt-PT" sz="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13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A5C7190-A430-4B23-A1EF-9FDDA2D6F729}"/>
              </a:ext>
            </a:extLst>
          </p:cNvPr>
          <p:cNvSpPr txBox="1"/>
          <p:nvPr/>
        </p:nvSpPr>
        <p:spPr>
          <a:xfrm>
            <a:off x="8100392" y="4130255"/>
            <a:ext cx="49614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7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Ger</a:t>
            </a:r>
            <a:r>
              <a:rPr lang="pt-PT" sz="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12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FBD5A858-BD73-44C6-B9C4-D6704478D5A6}"/>
              </a:ext>
            </a:extLst>
          </p:cNvPr>
          <p:cNvSpPr txBox="1"/>
          <p:nvPr/>
        </p:nvSpPr>
        <p:spPr>
          <a:xfrm>
            <a:off x="8100392" y="4330310"/>
            <a:ext cx="49614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7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Ger</a:t>
            </a:r>
            <a:r>
              <a:rPr lang="pt-PT" sz="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13</a:t>
            </a:r>
          </a:p>
        </p:txBody>
      </p:sp>
      <p:graphicFrame>
        <p:nvGraphicFramePr>
          <p:cNvPr id="12" name="Marcador de Posição de Conteúdo 11">
            <a:extLst>
              <a:ext uri="{FF2B5EF4-FFF2-40B4-BE49-F238E27FC236}">
                <a16:creationId xmlns:a16="http://schemas.microsoft.com/office/drawing/2014/main" id="{F1C3C96A-7EA7-448A-95DC-E8C965537E7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55224603"/>
              </p:ext>
            </p:extLst>
          </p:nvPr>
        </p:nvGraphicFramePr>
        <p:xfrm>
          <a:off x="362147" y="662508"/>
          <a:ext cx="8229600" cy="45259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Marcador de Posição de Conteúdo 21">
            <a:extLst>
              <a:ext uri="{FF2B5EF4-FFF2-40B4-BE49-F238E27FC236}">
                <a16:creationId xmlns:a16="http://schemas.microsoft.com/office/drawing/2014/main" id="{D179913A-1725-433B-9FA5-D9223E6DD9C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05157368"/>
              </p:ext>
            </p:extLst>
          </p:nvPr>
        </p:nvGraphicFramePr>
        <p:xfrm>
          <a:off x="498301" y="761621"/>
          <a:ext cx="8229600" cy="45259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CaixaDeTexto 4"/>
          <p:cNvSpPr txBox="1"/>
          <p:nvPr/>
        </p:nvSpPr>
        <p:spPr>
          <a:xfrm>
            <a:off x="2439366" y="5440625"/>
            <a:ext cx="4572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/>
              <a:t>Fig. 23 – Tempo de compressão (segundos)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5870344C-C64C-4E8A-867A-FD892E0C29DD}"/>
              </a:ext>
            </a:extLst>
          </p:cNvPr>
          <p:cNvSpPr txBox="1"/>
          <p:nvPr/>
        </p:nvSpPr>
        <p:spPr>
          <a:xfrm>
            <a:off x="8100392" y="4221088"/>
            <a:ext cx="49614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7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Ger</a:t>
            </a:r>
            <a:r>
              <a:rPr lang="pt-PT" sz="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10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F25EB4B5-7E3B-430B-94D6-44507A08ABBF}"/>
              </a:ext>
            </a:extLst>
          </p:cNvPr>
          <p:cNvSpPr txBox="1"/>
          <p:nvPr/>
        </p:nvSpPr>
        <p:spPr>
          <a:xfrm>
            <a:off x="8100392" y="3842682"/>
            <a:ext cx="49614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7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Ger</a:t>
            </a:r>
            <a:r>
              <a:rPr lang="pt-PT" sz="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9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E5EDFA8F-4109-44B8-A4F9-F9C3EDD6C6F9}"/>
              </a:ext>
            </a:extLst>
          </p:cNvPr>
          <p:cNvSpPr txBox="1"/>
          <p:nvPr/>
        </p:nvSpPr>
        <p:spPr>
          <a:xfrm>
            <a:off x="8100392" y="4021033"/>
            <a:ext cx="49614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7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Ger</a:t>
            </a:r>
            <a:r>
              <a:rPr lang="pt-PT" sz="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9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4347C280-ED3B-43B6-B433-85A10ADEDF8B}"/>
              </a:ext>
            </a:extLst>
          </p:cNvPr>
          <p:cNvSpPr txBox="1"/>
          <p:nvPr/>
        </p:nvSpPr>
        <p:spPr>
          <a:xfrm>
            <a:off x="8100392" y="4399439"/>
            <a:ext cx="49614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7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Ger</a:t>
            </a:r>
            <a:r>
              <a:rPr lang="pt-PT" sz="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9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58DC83D6-C891-4494-91CC-21867F9C0D87}"/>
              </a:ext>
            </a:extLst>
          </p:cNvPr>
          <p:cNvSpPr txBox="1"/>
          <p:nvPr/>
        </p:nvSpPr>
        <p:spPr>
          <a:xfrm>
            <a:off x="6228184" y="3842682"/>
            <a:ext cx="404780" cy="144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PT" sz="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N/D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B5507CA1-B502-4DFB-8DCE-C279A4D757BD}"/>
              </a:ext>
            </a:extLst>
          </p:cNvPr>
          <p:cNvSpPr txBox="1"/>
          <p:nvPr/>
        </p:nvSpPr>
        <p:spPr>
          <a:xfrm>
            <a:off x="6228184" y="4021033"/>
            <a:ext cx="404780" cy="144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PT" sz="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N/D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74E64E8C-64B1-456B-BACC-FB45C94EC794}"/>
              </a:ext>
            </a:extLst>
          </p:cNvPr>
          <p:cNvSpPr txBox="1"/>
          <p:nvPr/>
        </p:nvSpPr>
        <p:spPr>
          <a:xfrm>
            <a:off x="6228184" y="4216087"/>
            <a:ext cx="404780" cy="144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PT" sz="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N/D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223C345D-F8BE-4042-8467-98C8397E7CEE}"/>
              </a:ext>
            </a:extLst>
          </p:cNvPr>
          <p:cNvSpPr txBox="1"/>
          <p:nvPr/>
        </p:nvSpPr>
        <p:spPr>
          <a:xfrm>
            <a:off x="6228184" y="4401624"/>
            <a:ext cx="404780" cy="144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PT" sz="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N/D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0687F11A-EE98-4F4B-B22B-A8A5242C285D}"/>
              </a:ext>
            </a:extLst>
          </p:cNvPr>
          <p:cNvSpPr txBox="1"/>
          <p:nvPr/>
        </p:nvSpPr>
        <p:spPr>
          <a:xfrm>
            <a:off x="6221588" y="4581468"/>
            <a:ext cx="404780" cy="144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PT" sz="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N/D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99E2CE6B-5065-4EA0-A078-1543A6DF8AED}"/>
              </a:ext>
            </a:extLst>
          </p:cNvPr>
          <p:cNvSpPr txBox="1"/>
          <p:nvPr/>
        </p:nvSpPr>
        <p:spPr>
          <a:xfrm>
            <a:off x="5922150" y="3284984"/>
            <a:ext cx="108012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PT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N/D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434</TotalTime>
  <Words>852</Words>
  <Application>Microsoft Office PowerPoint</Application>
  <PresentationFormat>Apresentação no Ecrã (4:3)</PresentationFormat>
  <Paragraphs>166</Paragraphs>
  <Slides>28</Slides>
  <Notes>1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28</vt:i4>
      </vt:variant>
    </vt:vector>
  </HeadingPairs>
  <TitlesOfParts>
    <vt:vector size="33" baseType="lpstr">
      <vt:lpstr>Arial</vt:lpstr>
      <vt:lpstr>Calibri</vt:lpstr>
      <vt:lpstr>Cambria Math</vt:lpstr>
      <vt:lpstr>Times New Roman</vt:lpstr>
      <vt:lpstr>Tema do Office</vt:lpstr>
      <vt:lpstr>CODECs não destrutivos para Imagens</vt:lpstr>
      <vt:lpstr>Apresentação do PowerPoint</vt:lpstr>
      <vt:lpstr>Histogramas das fontes (s/transformadas ou filtros)</vt:lpstr>
      <vt:lpstr>Histogramas das fontes (MTF)</vt:lpstr>
      <vt:lpstr>Histogramas das fontes (Filtro de Paeth simplificado)</vt:lpstr>
      <vt:lpstr>Histogramas (Filtro Sub)</vt:lpstr>
      <vt:lpstr>Histogramas (Filtro Sub)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Geração 8</vt:lpstr>
      <vt:lpstr>Geração 10</vt:lpstr>
      <vt:lpstr>Transformadas inerentes às gerações anteriores</vt:lpstr>
      <vt:lpstr>Comparação da stack de compressão da geração 10 do CMP com os restantes CODECs</vt:lpstr>
      <vt:lpstr>Apresentação do PowerPoint</vt:lpstr>
      <vt:lpstr>Apresentação do PowerPoint</vt:lpstr>
      <vt:lpstr>Apresentação do PowerPoint</vt:lpstr>
      <vt:lpstr>Bloopers</vt:lpstr>
      <vt:lpstr>Bloopers</vt:lpstr>
      <vt:lpstr>Bloopers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Diapositivo 1</dc:title>
  <dc:creator>Admin</dc:creator>
  <cp:lastModifiedBy>Sancho Simões</cp:lastModifiedBy>
  <cp:revision>48</cp:revision>
  <dcterms:created xsi:type="dcterms:W3CDTF">2020-12-23T00:05:04Z</dcterms:created>
  <dcterms:modified xsi:type="dcterms:W3CDTF">2020-12-23T23:17:23Z</dcterms:modified>
</cp:coreProperties>
</file>